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1" r:id="rId1"/>
  </p:sldMasterIdLst>
  <p:notesMasterIdLst>
    <p:notesMasterId r:id="rId49"/>
  </p:notesMasterIdLst>
  <p:sldIdLst>
    <p:sldId id="386" r:id="rId2"/>
    <p:sldId id="256" r:id="rId3"/>
    <p:sldId id="296" r:id="rId4"/>
    <p:sldId id="384" r:id="rId5"/>
    <p:sldId id="348" r:id="rId6"/>
    <p:sldId id="387" r:id="rId7"/>
    <p:sldId id="335" r:id="rId8"/>
    <p:sldId id="388" r:id="rId9"/>
    <p:sldId id="263" r:id="rId10"/>
    <p:sldId id="264" r:id="rId11"/>
    <p:sldId id="258" r:id="rId12"/>
    <p:sldId id="394" r:id="rId13"/>
    <p:sldId id="389" r:id="rId14"/>
    <p:sldId id="395" r:id="rId15"/>
    <p:sldId id="396" r:id="rId16"/>
    <p:sldId id="397" r:id="rId17"/>
    <p:sldId id="398" r:id="rId18"/>
    <p:sldId id="399" r:id="rId19"/>
    <p:sldId id="390" r:id="rId20"/>
    <p:sldId id="261" r:id="rId21"/>
    <p:sldId id="265" r:id="rId22"/>
    <p:sldId id="382" r:id="rId23"/>
    <p:sldId id="381" r:id="rId24"/>
    <p:sldId id="380" r:id="rId25"/>
    <p:sldId id="391" r:id="rId26"/>
    <p:sldId id="262" r:id="rId27"/>
    <p:sldId id="383" r:id="rId28"/>
    <p:sldId id="268" r:id="rId29"/>
    <p:sldId id="373" r:id="rId30"/>
    <p:sldId id="393" r:id="rId31"/>
    <p:sldId id="374" r:id="rId32"/>
    <p:sldId id="360" r:id="rId33"/>
    <p:sldId id="375" r:id="rId34"/>
    <p:sldId id="392" r:id="rId35"/>
    <p:sldId id="376" r:id="rId36"/>
    <p:sldId id="260" r:id="rId37"/>
    <p:sldId id="368" r:id="rId38"/>
    <p:sldId id="369" r:id="rId39"/>
    <p:sldId id="370" r:id="rId40"/>
    <p:sldId id="371" r:id="rId41"/>
    <p:sldId id="372" r:id="rId42"/>
    <p:sldId id="269" r:id="rId43"/>
    <p:sldId id="267" r:id="rId44"/>
    <p:sldId id="377" r:id="rId45"/>
    <p:sldId id="259" r:id="rId46"/>
    <p:sldId id="385" r:id="rId47"/>
    <p:sldId id="32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9E559B-5D1B-634A-B99C-58A56DC45143}">
          <p14:sldIdLst>
            <p14:sldId id="386"/>
            <p14:sldId id="256"/>
            <p14:sldId id="296"/>
            <p14:sldId id="384"/>
            <p14:sldId id="348"/>
            <p14:sldId id="387"/>
            <p14:sldId id="335"/>
            <p14:sldId id="388"/>
            <p14:sldId id="263"/>
            <p14:sldId id="264"/>
            <p14:sldId id="258"/>
            <p14:sldId id="394"/>
            <p14:sldId id="389"/>
            <p14:sldId id="395"/>
            <p14:sldId id="396"/>
            <p14:sldId id="397"/>
            <p14:sldId id="398"/>
            <p14:sldId id="399"/>
            <p14:sldId id="390"/>
            <p14:sldId id="261"/>
            <p14:sldId id="265"/>
            <p14:sldId id="382"/>
            <p14:sldId id="381"/>
            <p14:sldId id="380"/>
            <p14:sldId id="391"/>
            <p14:sldId id="262"/>
            <p14:sldId id="383"/>
            <p14:sldId id="268"/>
            <p14:sldId id="373"/>
            <p14:sldId id="393"/>
            <p14:sldId id="374"/>
            <p14:sldId id="360"/>
            <p14:sldId id="375"/>
            <p14:sldId id="392"/>
            <p14:sldId id="376"/>
            <p14:sldId id="260"/>
            <p14:sldId id="368"/>
            <p14:sldId id="369"/>
            <p14:sldId id="370"/>
            <p14:sldId id="371"/>
            <p14:sldId id="372"/>
            <p14:sldId id="269"/>
            <p14:sldId id="267"/>
            <p14:sldId id="377"/>
            <p14:sldId id="259"/>
            <p14:sldId id="385"/>
            <p14:sldId id="329"/>
          </p14:sldIdLst>
        </p14:section>
        <p14:section name="archive" id="{3B2D1887-1640-F14C-A0CD-472B0D9C725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5745" userDrawn="1">
          <p15:clr>
            <a:srgbClr val="A4A3A4"/>
          </p15:clr>
        </p15:guide>
        <p15:guide id="5" pos="1912" userDrawn="1">
          <p15:clr>
            <a:srgbClr val="A4A3A4"/>
          </p15:clr>
        </p15:guide>
        <p15:guide id="6" orient="horz" pos="1457" userDrawn="1">
          <p15:clr>
            <a:srgbClr val="A4A3A4"/>
          </p15:clr>
        </p15:guide>
        <p15:guide id="7" orient="horz" pos="777" userDrawn="1">
          <p15:clr>
            <a:srgbClr val="A4A3A4"/>
          </p15:clr>
        </p15:guide>
        <p15:guide id="8" pos="597" userDrawn="1">
          <p15:clr>
            <a:srgbClr val="A4A3A4"/>
          </p15:clr>
        </p15:guide>
        <p15:guide id="9" orient="horz" pos="1570" userDrawn="1">
          <p15:clr>
            <a:srgbClr val="A4A3A4"/>
          </p15:clr>
        </p15:guide>
        <p15:guide id="10" orient="horz" pos="3861" userDrawn="1">
          <p15:clr>
            <a:srgbClr val="A4A3A4"/>
          </p15:clr>
        </p15:guide>
        <p15:guide id="11" orient="horz" pos="1026" userDrawn="1">
          <p15:clr>
            <a:srgbClr val="A4A3A4"/>
          </p15:clr>
        </p15:guide>
        <p15:guide id="12" orient="horz" pos="22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D"/>
    <a:srgbClr val="01345D"/>
    <a:srgbClr val="FCF9F8"/>
    <a:srgbClr val="D2FFF4"/>
    <a:srgbClr val="FFE6E6"/>
    <a:srgbClr val="52595D"/>
    <a:srgbClr val="FFF5F5"/>
    <a:srgbClr val="C0E5F8"/>
    <a:srgbClr val="52595E"/>
    <a:srgbClr val="D0D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A2B1A-7CB7-47C2-957A-DAC94F8C493C}" v="7" dt="2022-03-23T20:39:33.139"/>
    <p1510:client id="{89810B8F-2776-40A3-9252-377DCDFE2F8D}" v="81" dt="2022-03-24T04:43:33.893"/>
    <p1510:client id="{C0B9D86B-412A-BE43-B3C5-9689BCE7B069}" v="204" dt="2022-03-24T12:22:37.298"/>
    <p1510:client id="{D9989EBC-21C7-4916-9C95-4BCAB6B9F931}" v="2" dt="2022-03-24T04:19:31.340"/>
    <p1510:client id="{FA86DFC5-FE9E-436F-B84B-2F70C007213F}" v="180" dt="2022-03-23T20:13:13.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841" autoAdjust="0"/>
    <p:restoredTop sz="94694"/>
  </p:normalViewPr>
  <p:slideViewPr>
    <p:cSldViewPr snapToGrid="0" snapToObjects="1">
      <p:cViewPr varScale="1">
        <p:scale>
          <a:sx n="72" d="100"/>
          <a:sy n="72" d="100"/>
        </p:scale>
        <p:origin x="72" y="197"/>
      </p:cViewPr>
      <p:guideLst>
        <p:guide orient="horz" pos="2160"/>
        <p:guide pos="3840"/>
        <p:guide pos="302"/>
        <p:guide pos="5745"/>
        <p:guide pos="1912"/>
        <p:guide orient="horz" pos="1457"/>
        <p:guide orient="horz" pos="777"/>
        <p:guide pos="597"/>
        <p:guide orient="horz" pos="1570"/>
        <p:guide orient="horz" pos="3861"/>
        <p:guide orient="horz" pos="1026"/>
        <p:guide orient="horz" pos="22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Furmankiewicz" userId="c7ac996fa595767d" providerId="Windows Live" clId="Web-{738A2B1A-7CB7-47C2-957A-DAC94F8C493C}"/>
    <pc:docChg chg="modSld">
      <pc:chgData name="Michal Furmankiewicz" userId="c7ac996fa595767d" providerId="Windows Live" clId="Web-{738A2B1A-7CB7-47C2-957A-DAC94F8C493C}" dt="2022-03-23T20:39:33.139" v="2"/>
      <pc:docMkLst>
        <pc:docMk/>
      </pc:docMkLst>
      <pc:sldChg chg="modSp">
        <pc:chgData name="Michal Furmankiewicz" userId="c7ac996fa595767d" providerId="Windows Live" clId="Web-{738A2B1A-7CB7-47C2-957A-DAC94F8C493C}" dt="2022-03-23T20:38:53.980" v="1" actId="20577"/>
        <pc:sldMkLst>
          <pc:docMk/>
          <pc:sldMk cId="3610378526" sldId="256"/>
        </pc:sldMkLst>
        <pc:spChg chg="mod">
          <ac:chgData name="Michal Furmankiewicz" userId="c7ac996fa595767d" providerId="Windows Live" clId="Web-{738A2B1A-7CB7-47C2-957A-DAC94F8C493C}" dt="2022-03-23T20:38:53.980" v="1" actId="20577"/>
          <ac:spMkLst>
            <pc:docMk/>
            <pc:sldMk cId="3610378526" sldId="256"/>
            <ac:spMk id="6" creationId="{643168AF-E011-374A-9243-F843C8027900}"/>
          </ac:spMkLst>
        </pc:spChg>
      </pc:sldChg>
      <pc:sldChg chg="delSp">
        <pc:chgData name="Michal Furmankiewicz" userId="c7ac996fa595767d" providerId="Windows Live" clId="Web-{738A2B1A-7CB7-47C2-957A-DAC94F8C493C}" dt="2022-03-23T20:39:33.139" v="2"/>
        <pc:sldMkLst>
          <pc:docMk/>
          <pc:sldMk cId="1590792874" sldId="384"/>
        </pc:sldMkLst>
        <pc:picChg chg="del">
          <ac:chgData name="Michal Furmankiewicz" userId="c7ac996fa595767d" providerId="Windows Live" clId="Web-{738A2B1A-7CB7-47C2-957A-DAC94F8C493C}" dt="2022-03-23T20:39:33.139" v="2"/>
          <ac:picMkLst>
            <pc:docMk/>
            <pc:sldMk cId="1590792874" sldId="384"/>
            <ac:picMk id="15" creationId="{2F32C3FD-FAD1-A44F-9CE3-9E7E9FBB190C}"/>
          </ac:picMkLst>
        </pc:picChg>
      </pc:sldChg>
    </pc:docChg>
  </pc:docChgLst>
  <pc:docChgLst>
    <pc:chgData name="Michal Furmankiewicz" userId="c7ac996fa595767d" providerId="Windows Live" clId="Web-{D9989EBC-21C7-4916-9C95-4BCAB6B9F931}"/>
    <pc:docChg chg="addSld sldOrd modSection">
      <pc:chgData name="Michal Furmankiewicz" userId="c7ac996fa595767d" providerId="Windows Live" clId="Web-{D9989EBC-21C7-4916-9C95-4BCAB6B9F931}" dt="2022-03-24T04:19:31.340" v="1"/>
      <pc:docMkLst>
        <pc:docMk/>
      </pc:docMkLst>
      <pc:sldChg chg="ord">
        <pc:chgData name="Michal Furmankiewicz" userId="c7ac996fa595767d" providerId="Windows Live" clId="Web-{D9989EBC-21C7-4916-9C95-4BCAB6B9F931}" dt="2022-03-24T04:19:31.340" v="1"/>
        <pc:sldMkLst>
          <pc:docMk/>
          <pc:sldMk cId="505125855" sldId="378"/>
        </pc:sldMkLst>
      </pc:sldChg>
      <pc:sldChg chg="add">
        <pc:chgData name="Michal Furmankiewicz" userId="c7ac996fa595767d" providerId="Windows Live" clId="Web-{D9989EBC-21C7-4916-9C95-4BCAB6B9F931}" dt="2022-03-24T04:19:26.840" v="0"/>
        <pc:sldMkLst>
          <pc:docMk/>
          <pc:sldMk cId="2469438928" sldId="394"/>
        </pc:sldMkLst>
      </pc:sldChg>
    </pc:docChg>
  </pc:docChgLst>
  <pc:docChgLst>
    <pc:chgData name="Michal Furmankiewicz" userId="c7ac996fa595767d" providerId="LiveId" clId="{C0B9D86B-412A-BE43-B3C5-9689BCE7B069}"/>
    <pc:docChg chg="undo custSel addSld modSld">
      <pc:chgData name="Michal Furmankiewicz" userId="c7ac996fa595767d" providerId="LiveId" clId="{C0B9D86B-412A-BE43-B3C5-9689BCE7B069}" dt="2022-03-24T12:24:24.761" v="664" actId="20577"/>
      <pc:docMkLst>
        <pc:docMk/>
      </pc:docMkLst>
      <pc:sldChg chg="modSp mod">
        <pc:chgData name="Michal Furmankiewicz" userId="c7ac996fa595767d" providerId="LiveId" clId="{C0B9D86B-412A-BE43-B3C5-9689BCE7B069}" dt="2022-03-24T05:10:01.716" v="497" actId="20577"/>
        <pc:sldMkLst>
          <pc:docMk/>
          <pc:sldMk cId="1560139192" sldId="268"/>
        </pc:sldMkLst>
        <pc:spChg chg="mod">
          <ac:chgData name="Michal Furmankiewicz" userId="c7ac996fa595767d" providerId="LiveId" clId="{C0B9D86B-412A-BE43-B3C5-9689BCE7B069}" dt="2022-03-24T05:10:01.716" v="497" actId="20577"/>
          <ac:spMkLst>
            <pc:docMk/>
            <pc:sldMk cId="1560139192" sldId="268"/>
            <ac:spMk id="3" creationId="{0A067BC1-CE4C-4E68-9BAA-A5BE38B1C752}"/>
          </ac:spMkLst>
        </pc:spChg>
      </pc:sldChg>
      <pc:sldChg chg="modSp mod">
        <pc:chgData name="Michal Furmankiewicz" userId="c7ac996fa595767d" providerId="LiveId" clId="{C0B9D86B-412A-BE43-B3C5-9689BCE7B069}" dt="2022-03-24T12:08:38.381" v="516" actId="14100"/>
        <pc:sldMkLst>
          <pc:docMk/>
          <pc:sldMk cId="980884668" sldId="296"/>
        </pc:sldMkLst>
        <pc:spChg chg="mod">
          <ac:chgData name="Michal Furmankiewicz" userId="c7ac996fa595767d" providerId="LiveId" clId="{C0B9D86B-412A-BE43-B3C5-9689BCE7B069}" dt="2022-03-24T12:08:38.381" v="516" actId="14100"/>
          <ac:spMkLst>
            <pc:docMk/>
            <pc:sldMk cId="980884668" sldId="296"/>
            <ac:spMk id="11" creationId="{4AB73A73-F127-A948-A16C-E374797F66D1}"/>
          </ac:spMkLst>
        </pc:spChg>
      </pc:sldChg>
      <pc:sldChg chg="modSp mod">
        <pc:chgData name="Michal Furmankiewicz" userId="c7ac996fa595767d" providerId="LiveId" clId="{C0B9D86B-412A-BE43-B3C5-9689BCE7B069}" dt="2022-03-24T12:09:08.058" v="517" actId="790"/>
        <pc:sldMkLst>
          <pc:docMk/>
          <pc:sldMk cId="582771582" sldId="335"/>
        </pc:sldMkLst>
        <pc:spChg chg="mod">
          <ac:chgData name="Michal Furmankiewicz" userId="c7ac996fa595767d" providerId="LiveId" clId="{C0B9D86B-412A-BE43-B3C5-9689BCE7B069}" dt="2022-03-24T12:09:08.058" v="517" actId="790"/>
          <ac:spMkLst>
            <pc:docMk/>
            <pc:sldMk cId="582771582" sldId="335"/>
            <ac:spMk id="2" creationId="{13DB162B-C5B7-4239-8BF9-D4B6BD50DBFE}"/>
          </ac:spMkLst>
        </pc:spChg>
      </pc:sldChg>
      <pc:sldChg chg="modSp mod">
        <pc:chgData name="Michal Furmankiewicz" userId="c7ac996fa595767d" providerId="LiveId" clId="{C0B9D86B-412A-BE43-B3C5-9689BCE7B069}" dt="2022-03-24T05:09:04.507" v="451" actId="1076"/>
        <pc:sldMkLst>
          <pc:docMk/>
          <pc:sldMk cId="614822443" sldId="360"/>
        </pc:sldMkLst>
        <pc:spChg chg="mod">
          <ac:chgData name="Michal Furmankiewicz" userId="c7ac996fa595767d" providerId="LiveId" clId="{C0B9D86B-412A-BE43-B3C5-9689BCE7B069}" dt="2022-03-24T05:09:04.507" v="451" actId="1076"/>
          <ac:spMkLst>
            <pc:docMk/>
            <pc:sldMk cId="614822443" sldId="360"/>
            <ac:spMk id="2" creationId="{00000000-0000-0000-0000-000000000000}"/>
          </ac:spMkLst>
        </pc:spChg>
      </pc:sldChg>
      <pc:sldChg chg="modSp mod">
        <pc:chgData name="Michal Furmankiewicz" userId="c7ac996fa595767d" providerId="LiveId" clId="{C0B9D86B-412A-BE43-B3C5-9689BCE7B069}" dt="2022-03-24T05:09:32.653" v="457" actId="14100"/>
        <pc:sldMkLst>
          <pc:docMk/>
          <pc:sldMk cId="1121319646" sldId="373"/>
        </pc:sldMkLst>
        <pc:spChg chg="mod">
          <ac:chgData name="Michal Furmankiewicz" userId="c7ac996fa595767d" providerId="LiveId" clId="{C0B9D86B-412A-BE43-B3C5-9689BCE7B069}" dt="2022-03-24T05:09:32.653" v="457" actId="14100"/>
          <ac:spMkLst>
            <pc:docMk/>
            <pc:sldMk cId="1121319646" sldId="373"/>
            <ac:spMk id="3" creationId="{4BB506A2-AA7E-4BAD-88B9-4C2CCD3DDA5A}"/>
          </ac:spMkLst>
        </pc:spChg>
      </pc:sldChg>
      <pc:sldChg chg="modSp mod">
        <pc:chgData name="Michal Furmankiewicz" userId="c7ac996fa595767d" providerId="LiveId" clId="{C0B9D86B-412A-BE43-B3C5-9689BCE7B069}" dt="2022-03-24T05:09:15.526" v="454" actId="20577"/>
        <pc:sldMkLst>
          <pc:docMk/>
          <pc:sldMk cId="937804543" sldId="375"/>
        </pc:sldMkLst>
        <pc:spChg chg="mod">
          <ac:chgData name="Michal Furmankiewicz" userId="c7ac996fa595767d" providerId="LiveId" clId="{C0B9D86B-412A-BE43-B3C5-9689BCE7B069}" dt="2022-03-24T05:09:15.526" v="454" actId="20577"/>
          <ac:spMkLst>
            <pc:docMk/>
            <pc:sldMk cId="937804543" sldId="375"/>
            <ac:spMk id="3" creationId="{858AE0AC-6549-4D3F-8E51-753FB404A22E}"/>
          </ac:spMkLst>
        </pc:spChg>
      </pc:sldChg>
      <pc:sldChg chg="mod modShow">
        <pc:chgData name="Michal Furmankiewicz" userId="c7ac996fa595767d" providerId="LiveId" clId="{C0B9D86B-412A-BE43-B3C5-9689BCE7B069}" dt="2022-03-24T12:21:46.482" v="518" actId="729"/>
        <pc:sldMkLst>
          <pc:docMk/>
          <pc:sldMk cId="2469438928" sldId="394"/>
        </pc:sldMkLst>
      </pc:sldChg>
      <pc:sldChg chg="addSp modSp mod">
        <pc:chgData name="Michal Furmankiewicz" userId="c7ac996fa595767d" providerId="LiveId" clId="{C0B9D86B-412A-BE43-B3C5-9689BCE7B069}" dt="2022-03-24T12:24:10.799" v="651" actId="20577"/>
        <pc:sldMkLst>
          <pc:docMk/>
          <pc:sldMk cId="1719547438" sldId="395"/>
        </pc:sldMkLst>
        <pc:spChg chg="mod">
          <ac:chgData name="Michal Furmankiewicz" userId="c7ac996fa595767d" providerId="LiveId" clId="{C0B9D86B-412A-BE43-B3C5-9689BCE7B069}" dt="2022-03-24T12:24:10.799" v="651" actId="20577"/>
          <ac:spMkLst>
            <pc:docMk/>
            <pc:sldMk cId="1719547438" sldId="395"/>
            <ac:spMk id="2" creationId="{E901E521-3C15-B6F4-53FB-CAB63916B6E8}"/>
          </ac:spMkLst>
        </pc:spChg>
        <pc:spChg chg="add mod">
          <ac:chgData name="Michal Furmankiewicz" userId="c7ac996fa595767d" providerId="LiveId" clId="{C0B9D86B-412A-BE43-B3C5-9689BCE7B069}" dt="2022-03-24T04:45:42.976" v="10" actId="1076"/>
          <ac:spMkLst>
            <pc:docMk/>
            <pc:sldMk cId="1719547438" sldId="395"/>
            <ac:spMk id="3" creationId="{4257805E-99CC-9247-8662-D911EA258A21}"/>
          </ac:spMkLst>
        </pc:spChg>
        <pc:spChg chg="mod">
          <ac:chgData name="Michal Furmankiewicz" userId="c7ac996fa595767d" providerId="LiveId" clId="{C0B9D86B-412A-BE43-B3C5-9689BCE7B069}" dt="2022-03-24T12:24:06.213" v="641" actId="20577"/>
          <ac:spMkLst>
            <pc:docMk/>
            <pc:sldMk cId="1719547438" sldId="395"/>
            <ac:spMk id="7" creationId="{08B510FF-E4C8-FE25-2470-CBBFD475F00D}"/>
          </ac:spMkLst>
        </pc:spChg>
        <pc:picChg chg="mod">
          <ac:chgData name="Michal Furmankiewicz" userId="c7ac996fa595767d" providerId="LiveId" clId="{C0B9D86B-412A-BE43-B3C5-9689BCE7B069}" dt="2022-03-24T04:45:27.480" v="6" actId="1076"/>
          <ac:picMkLst>
            <pc:docMk/>
            <pc:sldMk cId="1719547438" sldId="395"/>
            <ac:picMk id="9" creationId="{354ED271-40F4-648C-3B74-7475961EA74C}"/>
          </ac:picMkLst>
        </pc:picChg>
      </pc:sldChg>
      <pc:sldChg chg="addSp modSp mod modAnim">
        <pc:chgData name="Michal Furmankiewicz" userId="c7ac996fa595767d" providerId="LiveId" clId="{C0B9D86B-412A-BE43-B3C5-9689BCE7B069}" dt="2022-03-24T12:22:37.298" v="532"/>
        <pc:sldMkLst>
          <pc:docMk/>
          <pc:sldMk cId="1088460632" sldId="396"/>
        </pc:sldMkLst>
        <pc:spChg chg="mod">
          <ac:chgData name="Michal Furmankiewicz" userId="c7ac996fa595767d" providerId="LiveId" clId="{C0B9D86B-412A-BE43-B3C5-9689BCE7B069}" dt="2022-03-24T12:22:21.315" v="527" actId="1076"/>
          <ac:spMkLst>
            <pc:docMk/>
            <pc:sldMk cId="1088460632" sldId="396"/>
            <ac:spMk id="2" creationId="{84CE7C35-AA2B-BCE2-55C3-71D2D5DCA09D}"/>
          </ac:spMkLst>
        </pc:spChg>
        <pc:spChg chg="mod">
          <ac:chgData name="Michal Furmankiewicz" userId="c7ac996fa595767d" providerId="LiveId" clId="{C0B9D86B-412A-BE43-B3C5-9689BCE7B069}" dt="2022-03-24T12:22:27.977" v="530" actId="403"/>
          <ac:spMkLst>
            <pc:docMk/>
            <pc:sldMk cId="1088460632" sldId="396"/>
            <ac:spMk id="3" creationId="{8A44069B-C7F5-AA3D-569A-74F7ACC3746A}"/>
          </ac:spMkLst>
        </pc:spChg>
        <pc:picChg chg="add mod">
          <ac:chgData name="Michal Furmankiewicz" userId="c7ac996fa595767d" providerId="LiveId" clId="{C0B9D86B-412A-BE43-B3C5-9689BCE7B069}" dt="2022-03-24T04:49:00.627" v="41" actId="1076"/>
          <ac:picMkLst>
            <pc:docMk/>
            <pc:sldMk cId="1088460632" sldId="396"/>
            <ac:picMk id="5" creationId="{8A861CDF-C2F4-344D-8E67-ED2F601B32E4}"/>
          </ac:picMkLst>
        </pc:picChg>
      </pc:sldChg>
      <pc:sldChg chg="addSp delSp modSp add mod">
        <pc:chgData name="Michal Furmankiewicz" userId="c7ac996fa595767d" providerId="LiveId" clId="{C0B9D86B-412A-BE43-B3C5-9689BCE7B069}" dt="2022-03-24T12:24:24.761" v="664" actId="20577"/>
        <pc:sldMkLst>
          <pc:docMk/>
          <pc:sldMk cId="4030234935" sldId="397"/>
        </pc:sldMkLst>
        <pc:spChg chg="mod">
          <ac:chgData name="Michal Furmankiewicz" userId="c7ac996fa595767d" providerId="LiveId" clId="{C0B9D86B-412A-BE43-B3C5-9689BCE7B069}" dt="2022-03-24T04:59:51.770" v="203" actId="1076"/>
          <ac:spMkLst>
            <pc:docMk/>
            <pc:sldMk cId="4030234935" sldId="397"/>
            <ac:spMk id="2" creationId="{84CE7C35-AA2B-BCE2-55C3-71D2D5DCA09D}"/>
          </ac:spMkLst>
        </pc:spChg>
        <pc:spChg chg="del">
          <ac:chgData name="Michal Furmankiewicz" userId="c7ac996fa595767d" providerId="LiveId" clId="{C0B9D86B-412A-BE43-B3C5-9689BCE7B069}" dt="2022-03-24T04:50:15.778" v="72" actId="478"/>
          <ac:spMkLst>
            <pc:docMk/>
            <pc:sldMk cId="4030234935" sldId="397"/>
            <ac:spMk id="3" creationId="{8A44069B-C7F5-AA3D-569A-74F7ACC3746A}"/>
          </ac:spMkLst>
        </pc:spChg>
        <pc:spChg chg="add mod">
          <ac:chgData name="Michal Furmankiewicz" userId="c7ac996fa595767d" providerId="LiveId" clId="{C0B9D86B-412A-BE43-B3C5-9689BCE7B069}" dt="2022-03-24T12:24:24.761" v="664" actId="20577"/>
          <ac:spMkLst>
            <pc:docMk/>
            <pc:sldMk cId="4030234935" sldId="397"/>
            <ac:spMk id="7" creationId="{77BE4DB0-DC55-CF41-B6CB-675CE9B1240A}"/>
          </ac:spMkLst>
        </pc:spChg>
        <pc:picChg chg="add mod">
          <ac:chgData name="Michal Furmankiewicz" userId="c7ac996fa595767d" providerId="LiveId" clId="{C0B9D86B-412A-BE43-B3C5-9689BCE7B069}" dt="2022-03-24T05:00:08.125" v="207" actId="1076"/>
          <ac:picMkLst>
            <pc:docMk/>
            <pc:sldMk cId="4030234935" sldId="397"/>
            <ac:picMk id="8" creationId="{FE5B68EB-9B51-8745-B0BB-C32F6CD5C9A5}"/>
          </ac:picMkLst>
        </pc:picChg>
      </pc:sldChg>
      <pc:sldChg chg="delSp modSp add mod">
        <pc:chgData name="Michal Furmankiewicz" userId="c7ac996fa595767d" providerId="LiveId" clId="{C0B9D86B-412A-BE43-B3C5-9689BCE7B069}" dt="2022-03-24T05:08:44.137" v="450" actId="20577"/>
        <pc:sldMkLst>
          <pc:docMk/>
          <pc:sldMk cId="805642725" sldId="398"/>
        </pc:sldMkLst>
        <pc:spChg chg="mod">
          <ac:chgData name="Michal Furmankiewicz" userId="c7ac996fa595767d" providerId="LiveId" clId="{C0B9D86B-412A-BE43-B3C5-9689BCE7B069}" dt="2022-03-24T05:08:44.137" v="450" actId="20577"/>
          <ac:spMkLst>
            <pc:docMk/>
            <pc:sldMk cId="805642725" sldId="398"/>
            <ac:spMk id="2" creationId="{84CE7C35-AA2B-BCE2-55C3-71D2D5DCA09D}"/>
          </ac:spMkLst>
        </pc:spChg>
        <pc:spChg chg="mod">
          <ac:chgData name="Michal Furmankiewicz" userId="c7ac996fa595767d" providerId="LiveId" clId="{C0B9D86B-412A-BE43-B3C5-9689BCE7B069}" dt="2022-03-24T05:08:35.218" v="446" actId="27636"/>
          <ac:spMkLst>
            <pc:docMk/>
            <pc:sldMk cId="805642725" sldId="398"/>
            <ac:spMk id="7" creationId="{77BE4DB0-DC55-CF41-B6CB-675CE9B1240A}"/>
          </ac:spMkLst>
        </pc:spChg>
        <pc:picChg chg="del">
          <ac:chgData name="Michal Furmankiewicz" userId="c7ac996fa595767d" providerId="LiveId" clId="{C0B9D86B-412A-BE43-B3C5-9689BCE7B069}" dt="2022-03-24T04:59:25.719" v="197" actId="478"/>
          <ac:picMkLst>
            <pc:docMk/>
            <pc:sldMk cId="805642725" sldId="398"/>
            <ac:picMk id="8" creationId="{FE5B68EB-9B51-8745-B0BB-C32F6CD5C9A5}"/>
          </ac:picMkLst>
        </pc:picChg>
      </pc:sldChg>
      <pc:sldChg chg="modSp add mod modShow">
        <pc:chgData name="Michal Furmankiewicz" userId="c7ac996fa595767d" providerId="LiveId" clId="{C0B9D86B-412A-BE43-B3C5-9689BCE7B069}" dt="2022-03-24T05:07:18" v="397" actId="729"/>
        <pc:sldMkLst>
          <pc:docMk/>
          <pc:sldMk cId="615239130" sldId="399"/>
        </pc:sldMkLst>
        <pc:spChg chg="mod">
          <ac:chgData name="Michal Furmankiewicz" userId="c7ac996fa595767d" providerId="LiveId" clId="{C0B9D86B-412A-BE43-B3C5-9689BCE7B069}" dt="2022-03-24T05:03:35.143" v="396" actId="20577"/>
          <ac:spMkLst>
            <pc:docMk/>
            <pc:sldMk cId="615239130" sldId="399"/>
            <ac:spMk id="2" creationId="{84CE7C35-AA2B-BCE2-55C3-71D2D5DCA09D}"/>
          </ac:spMkLst>
        </pc:spChg>
      </pc:sldChg>
    </pc:docChg>
  </pc:docChgLst>
  <pc:docChgLst>
    <pc:chgData name="Krzysztof Pudlowski" userId="a3ae1f8adb4bfbe2" providerId="Windows Live" clId="Web-{FA86DFC5-FE9E-436F-B84B-2F70C007213F}"/>
    <pc:docChg chg="modSld">
      <pc:chgData name="Krzysztof Pudlowski" userId="a3ae1f8adb4bfbe2" providerId="Windows Live" clId="Web-{FA86DFC5-FE9E-436F-B84B-2F70C007213F}" dt="2022-03-23T20:13:13.801" v="175" actId="1076"/>
      <pc:docMkLst>
        <pc:docMk/>
      </pc:docMkLst>
      <pc:sldChg chg="addSp delSp modSp">
        <pc:chgData name="Krzysztof Pudlowski" userId="a3ae1f8adb4bfbe2" providerId="Windows Live" clId="Web-{FA86DFC5-FE9E-436F-B84B-2F70C007213F}" dt="2022-03-23T20:13:13.801" v="175" actId="1076"/>
        <pc:sldMkLst>
          <pc:docMk/>
          <pc:sldMk cId="1590792874" sldId="384"/>
        </pc:sldMkLst>
        <pc:spChg chg="mod">
          <ac:chgData name="Krzysztof Pudlowski" userId="a3ae1f8adb4bfbe2" providerId="Windows Live" clId="Web-{FA86DFC5-FE9E-436F-B84B-2F70C007213F}" dt="2022-03-23T20:12:56.630" v="171" actId="20577"/>
          <ac:spMkLst>
            <pc:docMk/>
            <pc:sldMk cId="1590792874" sldId="384"/>
            <ac:spMk id="11" creationId="{4AB73A73-F127-A948-A16C-E374797F66D1}"/>
          </ac:spMkLst>
        </pc:spChg>
        <pc:picChg chg="add del mod">
          <ac:chgData name="Krzysztof Pudlowski" userId="a3ae1f8adb4bfbe2" providerId="Windows Live" clId="Web-{FA86DFC5-FE9E-436F-B84B-2F70C007213F}" dt="2022-03-23T20:05:37.651" v="2"/>
          <ac:picMkLst>
            <pc:docMk/>
            <pc:sldMk cId="1590792874" sldId="384"/>
            <ac:picMk id="2" creationId="{A5EC9B8A-EB0F-B13E-97E8-228C4477C7B8}"/>
          </ac:picMkLst>
        </pc:picChg>
        <pc:picChg chg="add mod">
          <ac:chgData name="Krzysztof Pudlowski" userId="a3ae1f8adb4bfbe2" providerId="Windows Live" clId="Web-{FA86DFC5-FE9E-436F-B84B-2F70C007213F}" dt="2022-03-23T20:13:13.801" v="175" actId="1076"/>
          <ac:picMkLst>
            <pc:docMk/>
            <pc:sldMk cId="1590792874" sldId="384"/>
            <ac:picMk id="3" creationId="{CCD9F4B2-5AF6-C585-91BC-97E6D196DE57}"/>
          </ac:picMkLst>
        </pc:picChg>
        <pc:picChg chg="del">
          <ac:chgData name="Krzysztof Pudlowski" userId="a3ae1f8adb4bfbe2" providerId="Windows Live" clId="Web-{FA86DFC5-FE9E-436F-B84B-2F70C007213F}" dt="2022-03-23T20:05:09.636" v="0"/>
          <ac:picMkLst>
            <pc:docMk/>
            <pc:sldMk cId="1590792874" sldId="384"/>
            <ac:picMk id="13" creationId="{71B8F890-7E91-B54A-A33C-70475F4A6220}"/>
          </ac:picMkLst>
        </pc:picChg>
      </pc:sldChg>
    </pc:docChg>
  </pc:docChgLst>
  <pc:docChgLst>
    <pc:chgData name="Michal Furmankiewicz" userId="c7ac996fa595767d" providerId="Windows Live" clId="Web-{89810B8F-2776-40A3-9252-377DCDFE2F8D}"/>
    <pc:docChg chg="addSld delSld modSld modSection">
      <pc:chgData name="Michal Furmankiewicz" userId="c7ac996fa595767d" providerId="Windows Live" clId="Web-{89810B8F-2776-40A3-9252-377DCDFE2F8D}" dt="2022-03-24T04:43:33.893" v="82" actId="20577"/>
      <pc:docMkLst>
        <pc:docMk/>
      </pc:docMkLst>
      <pc:sldChg chg="modSp">
        <pc:chgData name="Michal Furmankiewicz" userId="c7ac996fa595767d" providerId="Windows Live" clId="Web-{89810B8F-2776-40A3-9252-377DCDFE2F8D}" dt="2022-03-24T04:42:49.892" v="53" actId="1076"/>
        <pc:sldMkLst>
          <pc:docMk/>
          <pc:sldMk cId="3610378526" sldId="256"/>
        </pc:sldMkLst>
        <pc:picChg chg="mod">
          <ac:chgData name="Michal Furmankiewicz" userId="c7ac996fa595767d" providerId="Windows Live" clId="Web-{89810B8F-2776-40A3-9252-377DCDFE2F8D}" dt="2022-03-24T04:42:49.892" v="53" actId="1076"/>
          <ac:picMkLst>
            <pc:docMk/>
            <pc:sldMk cId="3610378526" sldId="256"/>
            <ac:picMk id="5" creationId="{4FD77980-5DE2-9945-8FB5-77B1699CF4AE}"/>
          </ac:picMkLst>
        </pc:picChg>
      </pc:sldChg>
      <pc:sldChg chg="del">
        <pc:chgData name="Michal Furmankiewicz" userId="c7ac996fa595767d" providerId="Windows Live" clId="Web-{89810B8F-2776-40A3-9252-377DCDFE2F8D}" dt="2022-03-24T04:40:00.061" v="1"/>
        <pc:sldMkLst>
          <pc:docMk/>
          <pc:sldMk cId="505125855" sldId="378"/>
        </pc:sldMkLst>
      </pc:sldChg>
      <pc:sldChg chg="addSp delSp modSp new">
        <pc:chgData name="Michal Furmankiewicz" userId="c7ac996fa595767d" providerId="Windows Live" clId="Web-{89810B8F-2776-40A3-9252-377DCDFE2F8D}" dt="2022-03-24T04:43:33.893" v="82" actId="20577"/>
        <pc:sldMkLst>
          <pc:docMk/>
          <pc:sldMk cId="1719547438" sldId="395"/>
        </pc:sldMkLst>
        <pc:spChg chg="mod ord">
          <ac:chgData name="Michal Furmankiewicz" userId="c7ac996fa595767d" providerId="Windows Live" clId="Web-{89810B8F-2776-40A3-9252-377DCDFE2F8D}" dt="2022-03-24T04:43:07.002" v="57"/>
          <ac:spMkLst>
            <pc:docMk/>
            <pc:sldMk cId="1719547438" sldId="395"/>
            <ac:spMk id="2" creationId="{E901E521-3C15-B6F4-53FB-CAB63916B6E8}"/>
          </ac:spMkLst>
        </pc:spChg>
        <pc:spChg chg="del">
          <ac:chgData name="Michal Furmankiewicz" userId="c7ac996fa595767d" providerId="Windows Live" clId="Web-{89810B8F-2776-40A3-9252-377DCDFE2F8D}" dt="2022-03-24T04:40:12.702" v="13"/>
          <ac:spMkLst>
            <pc:docMk/>
            <pc:sldMk cId="1719547438" sldId="395"/>
            <ac:spMk id="3" creationId="{A4D36AFA-8252-06A1-EF18-181E700FCD3A}"/>
          </ac:spMkLst>
        </pc:spChg>
        <pc:spChg chg="add mod">
          <ac:chgData name="Michal Furmankiewicz" userId="c7ac996fa595767d" providerId="Windows Live" clId="Web-{89810B8F-2776-40A3-9252-377DCDFE2F8D}" dt="2022-03-24T04:43:33.893" v="82" actId="20577"/>
          <ac:spMkLst>
            <pc:docMk/>
            <pc:sldMk cId="1719547438" sldId="395"/>
            <ac:spMk id="7" creationId="{08B510FF-E4C8-FE25-2470-CBBFD475F00D}"/>
          </ac:spMkLst>
        </pc:spChg>
        <pc:picChg chg="add del mod ord">
          <ac:chgData name="Michal Furmankiewicz" userId="c7ac996fa595767d" providerId="Windows Live" clId="Web-{89810B8F-2776-40A3-9252-377DCDFE2F8D}" dt="2022-03-24T04:40:38.062" v="15"/>
          <ac:picMkLst>
            <pc:docMk/>
            <pc:sldMk cId="1719547438" sldId="395"/>
            <ac:picMk id="5" creationId="{990EB3CF-8466-AF8D-4DEC-1E45CA906403}"/>
          </ac:picMkLst>
        </pc:picChg>
        <pc:picChg chg="add mod ord">
          <ac:chgData name="Michal Furmankiewicz" userId="c7ac996fa595767d" providerId="Windows Live" clId="Web-{89810B8F-2776-40A3-9252-377DCDFE2F8D}" dt="2022-03-24T04:43:15.612" v="59" actId="1076"/>
          <ac:picMkLst>
            <pc:docMk/>
            <pc:sldMk cId="1719547438" sldId="395"/>
            <ac:picMk id="9" creationId="{354ED271-40F4-648C-3B74-7475961EA74C}"/>
          </ac:picMkLst>
        </pc:picChg>
      </pc:sldChg>
      <pc:sldChg chg="modSp new">
        <pc:chgData name="Michal Furmankiewicz" userId="c7ac996fa595767d" providerId="Windows Live" clId="Web-{89810B8F-2776-40A3-9252-377DCDFE2F8D}" dt="2022-03-24T04:42:42.658" v="51" actId="20577"/>
        <pc:sldMkLst>
          <pc:docMk/>
          <pc:sldMk cId="1088460632" sldId="396"/>
        </pc:sldMkLst>
        <pc:spChg chg="mod">
          <ac:chgData name="Michal Furmankiewicz" userId="c7ac996fa595767d" providerId="Windows Live" clId="Web-{89810B8F-2776-40A3-9252-377DCDFE2F8D}" dt="2022-03-24T04:42:42.658" v="51" actId="20577"/>
          <ac:spMkLst>
            <pc:docMk/>
            <pc:sldMk cId="1088460632" sldId="396"/>
            <ac:spMk id="2" creationId="{84CE7C35-AA2B-BCE2-55C3-71D2D5DCA09D}"/>
          </ac:spMkLst>
        </pc:spChg>
        <pc:spChg chg="mod">
          <ac:chgData name="Michal Furmankiewicz" userId="c7ac996fa595767d" providerId="Windows Live" clId="Web-{89810B8F-2776-40A3-9252-377DCDFE2F8D}" dt="2022-03-24T04:42:28.908" v="46" actId="20577"/>
          <ac:spMkLst>
            <pc:docMk/>
            <pc:sldMk cId="1088460632" sldId="396"/>
            <ac:spMk id="3" creationId="{8A44069B-C7F5-AA3D-569A-74F7ACC374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E3178-F97F-B94C-9A45-386819B953E5}" type="datetimeFigureOut">
              <a:rPr lang="pl-PL" smtClean="0"/>
              <a:t>24.03.2022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748E6-4AB9-7444-8039-DF17770D95F6}" type="slidenum">
              <a:rPr lang="pl-PL" smtClean="0"/>
              <a:t>‹#›</a:t>
            </a:fld>
            <a:endParaRPr lang="pl-PL"/>
          </a:p>
        </p:txBody>
      </p:sp>
    </p:spTree>
    <p:extLst>
      <p:ext uri="{BB962C8B-B14F-4D97-AF65-F5344CB8AC3E}">
        <p14:creationId xmlns:p14="http://schemas.microsoft.com/office/powerpoint/2010/main" val="124071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Operational Excellence patterns</a:t>
            </a:r>
          </a:p>
          <a:p>
            <a:endParaRPr lang="en-US"/>
          </a:p>
        </p:txBody>
      </p:sp>
      <p:sp>
        <p:nvSpPr>
          <p:cNvPr id="4" name="Slide Number Placeholder 3"/>
          <p:cNvSpPr>
            <a:spLocks noGrp="1"/>
          </p:cNvSpPr>
          <p:nvPr>
            <p:ph type="sldNum" sz="quarter" idx="5"/>
          </p:nvPr>
        </p:nvSpPr>
        <p:spPr/>
        <p:txBody>
          <a:bodyPr/>
          <a:lstStyle/>
          <a:p>
            <a:fld id="{4C0748E6-4AB9-7444-8039-DF17770D95F6}" type="slidenum">
              <a:rPr lang="pl-PL" smtClean="0"/>
              <a:t>1</a:t>
            </a:fld>
            <a:endParaRPr lang="pl-PL"/>
          </a:p>
        </p:txBody>
      </p:sp>
    </p:spTree>
    <p:extLst>
      <p:ext uri="{BB962C8B-B14F-4D97-AF65-F5344CB8AC3E}">
        <p14:creationId xmlns:p14="http://schemas.microsoft.com/office/powerpoint/2010/main" val="17816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29</a:t>
            </a:fld>
            <a:endParaRPr lang="pl-PL"/>
          </a:p>
        </p:txBody>
      </p:sp>
    </p:spTree>
    <p:extLst>
      <p:ext uri="{BB962C8B-B14F-4D97-AF65-F5344CB8AC3E}">
        <p14:creationId xmlns:p14="http://schemas.microsoft.com/office/powerpoint/2010/main" val="319912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33</a:t>
            </a:fld>
            <a:endParaRPr lang="pl-PL"/>
          </a:p>
        </p:txBody>
      </p:sp>
    </p:spTree>
    <p:extLst>
      <p:ext uri="{BB962C8B-B14F-4D97-AF65-F5344CB8AC3E}">
        <p14:creationId xmlns:p14="http://schemas.microsoft.com/office/powerpoint/2010/main" val="280271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44</a:t>
            </a:fld>
            <a:endParaRPr lang="pl-PL"/>
          </a:p>
        </p:txBody>
      </p:sp>
    </p:spTree>
    <p:extLst>
      <p:ext uri="{BB962C8B-B14F-4D97-AF65-F5344CB8AC3E}">
        <p14:creationId xmlns:p14="http://schemas.microsoft.com/office/powerpoint/2010/main" val="279806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45</a:t>
            </a:fld>
            <a:endParaRPr lang="pl-PL"/>
          </a:p>
        </p:txBody>
      </p:sp>
    </p:spTree>
    <p:extLst>
      <p:ext uri="{BB962C8B-B14F-4D97-AF65-F5344CB8AC3E}">
        <p14:creationId xmlns:p14="http://schemas.microsoft.com/office/powerpoint/2010/main" val="2331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a:t>
            </a:fld>
            <a:endParaRPr lang="pl-PL"/>
          </a:p>
        </p:txBody>
      </p:sp>
    </p:spTree>
    <p:extLst>
      <p:ext uri="{BB962C8B-B14F-4D97-AF65-F5344CB8AC3E}">
        <p14:creationId xmlns:p14="http://schemas.microsoft.com/office/powerpoint/2010/main" val="285028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5</a:t>
            </a:fld>
            <a:endParaRPr lang="pl-PL"/>
          </a:p>
        </p:txBody>
      </p:sp>
    </p:spTree>
    <p:extLst>
      <p:ext uri="{BB962C8B-B14F-4D97-AF65-F5344CB8AC3E}">
        <p14:creationId xmlns:p14="http://schemas.microsoft.com/office/powerpoint/2010/main" val="238913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7</a:t>
            </a:fld>
            <a:endParaRPr lang="pl-PL"/>
          </a:p>
        </p:txBody>
      </p:sp>
    </p:spTree>
    <p:extLst>
      <p:ext uri="{BB962C8B-B14F-4D97-AF65-F5344CB8AC3E}">
        <p14:creationId xmlns:p14="http://schemas.microsoft.com/office/powerpoint/2010/main" val="120296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cap="none"/>
              <a:t>CIS</a:t>
            </a:r>
            <a:r>
              <a:rPr lang="en-US" cap="none"/>
              <a:t> is grateful for the significant contribution from azure in the consensus development process. This cooperative effort allows azure cloud consumers to easily secure their environments without having to choose which guidance to follow.</a:t>
            </a: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8</a:t>
            </a:fld>
            <a:endParaRPr lang="pl-PL"/>
          </a:p>
        </p:txBody>
      </p:sp>
    </p:spTree>
    <p:extLst>
      <p:ext uri="{BB962C8B-B14F-4D97-AF65-F5344CB8AC3E}">
        <p14:creationId xmlns:p14="http://schemas.microsoft.com/office/powerpoint/2010/main" val="191212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12</a:t>
            </a:fld>
            <a:endParaRPr lang="pl-PL"/>
          </a:p>
        </p:txBody>
      </p:sp>
    </p:spTree>
    <p:extLst>
      <p:ext uri="{BB962C8B-B14F-4D97-AF65-F5344CB8AC3E}">
        <p14:creationId xmlns:p14="http://schemas.microsoft.com/office/powerpoint/2010/main" val="72460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18</a:t>
            </a:fld>
            <a:endParaRPr lang="pl-PL"/>
          </a:p>
        </p:txBody>
      </p:sp>
    </p:spTree>
    <p:extLst>
      <p:ext uri="{BB962C8B-B14F-4D97-AF65-F5344CB8AC3E}">
        <p14:creationId xmlns:p14="http://schemas.microsoft.com/office/powerpoint/2010/main" val="138059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 </a:t>
            </a:r>
            <a:r>
              <a:rPr lang="pl-PL" b="1" err="1"/>
              <a:t>kinds</a:t>
            </a:r>
            <a:r>
              <a:rPr lang="pl-PL"/>
              <a:t> </a:t>
            </a:r>
            <a:r>
              <a:rPr lang="pl-PL" err="1"/>
              <a:t>accepts</a:t>
            </a:r>
            <a:r>
              <a:rPr lang="pl-PL"/>
              <a:t> a list of </a:t>
            </a:r>
            <a:r>
              <a:rPr lang="pl-PL" err="1"/>
              <a:t>objects</a:t>
            </a:r>
            <a:r>
              <a:rPr lang="pl-PL"/>
              <a:t> with </a:t>
            </a:r>
            <a:r>
              <a:rPr lang="pl-PL" err="1"/>
              <a:t>apiGroups</a:t>
            </a:r>
            <a:r>
              <a:rPr lang="pl-PL"/>
              <a:t> and </a:t>
            </a:r>
            <a:r>
              <a:rPr lang="pl-PL" err="1"/>
              <a:t>kinds</a:t>
            </a:r>
            <a:r>
              <a:rPr lang="pl-PL"/>
              <a:t> </a:t>
            </a:r>
            <a:r>
              <a:rPr lang="pl-PL" err="1"/>
              <a:t>fields</a:t>
            </a:r>
            <a:r>
              <a:rPr lang="pl-PL"/>
              <a:t> </a:t>
            </a:r>
            <a:r>
              <a:rPr lang="pl-PL" err="1"/>
              <a:t>that</a:t>
            </a:r>
            <a:r>
              <a:rPr lang="pl-PL"/>
              <a:t> list the </a:t>
            </a:r>
            <a:r>
              <a:rPr lang="pl-PL" err="1"/>
              <a:t>groups</a:t>
            </a:r>
            <a:r>
              <a:rPr lang="pl-PL"/>
              <a:t>/</a:t>
            </a:r>
            <a:r>
              <a:rPr lang="pl-PL" err="1"/>
              <a:t>kinds</a:t>
            </a:r>
            <a:r>
              <a:rPr lang="pl-PL"/>
              <a:t> of </a:t>
            </a:r>
            <a:r>
              <a:rPr lang="pl-PL" err="1"/>
              <a:t>objects</a:t>
            </a:r>
            <a:r>
              <a:rPr lang="pl-PL"/>
              <a:t> to </a:t>
            </a:r>
            <a:r>
              <a:rPr lang="pl-PL" err="1"/>
              <a:t>which</a:t>
            </a:r>
            <a:r>
              <a:rPr lang="pl-PL"/>
              <a:t> the </a:t>
            </a:r>
            <a:r>
              <a:rPr lang="pl-PL" err="1"/>
              <a:t>constraint</a:t>
            </a:r>
            <a:r>
              <a:rPr lang="pl-PL"/>
              <a:t> </a:t>
            </a:r>
            <a:r>
              <a:rPr lang="pl-PL" err="1"/>
              <a:t>will</a:t>
            </a:r>
            <a:r>
              <a:rPr lang="pl-PL"/>
              <a:t> </a:t>
            </a:r>
            <a:r>
              <a:rPr lang="pl-PL" err="1"/>
              <a:t>apply</a:t>
            </a:r>
            <a:r>
              <a:rPr lang="pl-PL"/>
              <a:t>. </a:t>
            </a:r>
            <a:r>
              <a:rPr lang="pl-PL" err="1"/>
              <a:t>If</a:t>
            </a:r>
            <a:r>
              <a:rPr lang="pl-PL"/>
              <a:t> </a:t>
            </a:r>
            <a:r>
              <a:rPr lang="pl-PL" err="1"/>
              <a:t>multiple</a:t>
            </a:r>
            <a:r>
              <a:rPr lang="pl-PL"/>
              <a:t> </a:t>
            </a:r>
            <a:r>
              <a:rPr lang="pl-PL" err="1"/>
              <a:t>groups</a:t>
            </a:r>
            <a:r>
              <a:rPr lang="pl-PL"/>
              <a:t>/</a:t>
            </a:r>
            <a:r>
              <a:rPr lang="pl-PL" err="1"/>
              <a:t>kinds</a:t>
            </a:r>
            <a:r>
              <a:rPr lang="pl-PL"/>
              <a:t> </a:t>
            </a:r>
            <a:r>
              <a:rPr lang="pl-PL" err="1"/>
              <a:t>objects</a:t>
            </a:r>
            <a:r>
              <a:rPr lang="pl-PL"/>
              <a:t> </a:t>
            </a:r>
            <a:r>
              <a:rPr lang="pl-PL" err="1"/>
              <a:t>are</a:t>
            </a:r>
            <a:r>
              <a:rPr lang="pl-PL"/>
              <a:t> </a:t>
            </a:r>
            <a:r>
              <a:rPr lang="pl-PL" err="1"/>
              <a:t>specified</a:t>
            </a:r>
            <a:r>
              <a:rPr lang="pl-PL"/>
              <a:t>, </a:t>
            </a:r>
            <a:r>
              <a:rPr lang="pl-PL" err="1"/>
              <a:t>only</a:t>
            </a:r>
            <a:r>
              <a:rPr lang="pl-PL"/>
              <a:t> one </a:t>
            </a:r>
            <a:r>
              <a:rPr lang="pl-PL" err="1"/>
              <a:t>match</a:t>
            </a:r>
            <a:r>
              <a:rPr lang="pl-PL"/>
              <a:t> </a:t>
            </a:r>
            <a:r>
              <a:rPr lang="pl-PL" err="1"/>
              <a:t>is</a:t>
            </a:r>
            <a:r>
              <a:rPr lang="pl-PL"/>
              <a:t> </a:t>
            </a:r>
            <a:r>
              <a:rPr lang="pl-PL" err="1"/>
              <a:t>needed</a:t>
            </a:r>
            <a:r>
              <a:rPr lang="pl-PL"/>
              <a:t> for the </a:t>
            </a:r>
            <a:r>
              <a:rPr lang="pl-PL" err="1"/>
              <a:t>resource</a:t>
            </a:r>
            <a:r>
              <a:rPr lang="pl-PL"/>
              <a:t> to be in </a:t>
            </a:r>
            <a:r>
              <a:rPr lang="pl-PL" err="1"/>
              <a:t>scope</a:t>
            </a:r>
            <a:r>
              <a:rPr lang="pl-PL"/>
              <a:t>.</a:t>
            </a:r>
          </a:p>
          <a:p>
            <a:r>
              <a:rPr lang="pl-PL"/>
              <a:t>    </a:t>
            </a:r>
            <a:r>
              <a:rPr lang="pl-PL" err="1"/>
              <a:t>scope</a:t>
            </a:r>
            <a:r>
              <a:rPr lang="pl-PL"/>
              <a:t> </a:t>
            </a:r>
            <a:r>
              <a:rPr lang="pl-PL" err="1"/>
              <a:t>accepts</a:t>
            </a:r>
            <a:r>
              <a:rPr lang="pl-PL"/>
              <a:t> *, Cluster, </a:t>
            </a:r>
            <a:r>
              <a:rPr lang="pl-PL" err="1"/>
              <a:t>or</a:t>
            </a:r>
            <a:r>
              <a:rPr lang="pl-PL"/>
              <a:t> </a:t>
            </a:r>
            <a:r>
              <a:rPr lang="pl-PL" err="1"/>
              <a:t>Namespaced</a:t>
            </a:r>
            <a:r>
              <a:rPr lang="pl-PL"/>
              <a:t> </a:t>
            </a:r>
            <a:r>
              <a:rPr lang="pl-PL" err="1"/>
              <a:t>which</a:t>
            </a:r>
            <a:r>
              <a:rPr lang="pl-PL"/>
              <a:t> </a:t>
            </a:r>
            <a:r>
              <a:rPr lang="pl-PL" err="1"/>
              <a:t>determines</a:t>
            </a:r>
            <a:r>
              <a:rPr lang="pl-PL"/>
              <a:t> </a:t>
            </a:r>
            <a:r>
              <a:rPr lang="pl-PL" err="1"/>
              <a:t>if</a:t>
            </a:r>
            <a:r>
              <a:rPr lang="pl-PL"/>
              <a:t> </a:t>
            </a:r>
            <a:r>
              <a:rPr lang="pl-PL" err="1"/>
              <a:t>cluster-scoped</a:t>
            </a:r>
            <a:r>
              <a:rPr lang="pl-PL"/>
              <a:t> and/</a:t>
            </a:r>
            <a:r>
              <a:rPr lang="pl-PL" err="1"/>
              <a:t>or</a:t>
            </a:r>
            <a:r>
              <a:rPr lang="pl-PL"/>
              <a:t> </a:t>
            </a:r>
            <a:r>
              <a:rPr lang="pl-PL" err="1"/>
              <a:t>namesapced-scoped</a:t>
            </a:r>
            <a:r>
              <a:rPr lang="pl-PL"/>
              <a:t> </a:t>
            </a:r>
            <a:r>
              <a:rPr lang="pl-PL" err="1"/>
              <a:t>resources</a:t>
            </a:r>
            <a:r>
              <a:rPr lang="pl-PL"/>
              <a:t> </a:t>
            </a:r>
            <a:r>
              <a:rPr lang="pl-PL" err="1"/>
              <a:t>are</a:t>
            </a:r>
            <a:r>
              <a:rPr lang="pl-PL"/>
              <a:t> </a:t>
            </a:r>
            <a:r>
              <a:rPr lang="pl-PL" err="1"/>
              <a:t>selected</a:t>
            </a:r>
            <a:r>
              <a:rPr lang="pl-PL"/>
              <a:t>. (</a:t>
            </a:r>
            <a:r>
              <a:rPr lang="pl-PL" err="1"/>
              <a:t>defaults</a:t>
            </a:r>
            <a:r>
              <a:rPr lang="pl-PL"/>
              <a:t> to *)</a:t>
            </a:r>
          </a:p>
          <a:p>
            <a:r>
              <a:rPr lang="pl-PL"/>
              <a:t>    </a:t>
            </a:r>
            <a:r>
              <a:rPr lang="pl-PL" b="1" err="1"/>
              <a:t>namespaces</a:t>
            </a:r>
            <a:r>
              <a:rPr lang="pl-PL"/>
              <a:t> </a:t>
            </a:r>
            <a:r>
              <a:rPr lang="pl-PL" err="1"/>
              <a:t>is</a:t>
            </a:r>
            <a:r>
              <a:rPr lang="pl-PL"/>
              <a:t> a list of </a:t>
            </a:r>
            <a:r>
              <a:rPr lang="pl-PL" err="1"/>
              <a:t>namespace</a:t>
            </a:r>
            <a:r>
              <a:rPr lang="pl-PL"/>
              <a:t> </a:t>
            </a:r>
            <a:r>
              <a:rPr lang="pl-PL" err="1"/>
              <a:t>names</a:t>
            </a:r>
            <a:r>
              <a:rPr lang="pl-PL"/>
              <a:t>. </a:t>
            </a:r>
            <a:r>
              <a:rPr lang="pl-PL" err="1"/>
              <a:t>If</a:t>
            </a:r>
            <a:r>
              <a:rPr lang="pl-PL"/>
              <a:t> </a:t>
            </a:r>
            <a:r>
              <a:rPr lang="pl-PL" err="1"/>
              <a:t>defined</a:t>
            </a:r>
            <a:r>
              <a:rPr lang="pl-PL"/>
              <a:t>, a </a:t>
            </a:r>
            <a:r>
              <a:rPr lang="pl-PL" err="1"/>
              <a:t>constraint</a:t>
            </a:r>
            <a:r>
              <a:rPr lang="pl-PL"/>
              <a:t> </a:t>
            </a:r>
            <a:r>
              <a:rPr lang="pl-PL" err="1"/>
              <a:t>will</a:t>
            </a:r>
            <a:r>
              <a:rPr lang="pl-PL"/>
              <a:t> </a:t>
            </a:r>
            <a:r>
              <a:rPr lang="pl-PL" err="1"/>
              <a:t>only</a:t>
            </a:r>
            <a:r>
              <a:rPr lang="pl-PL"/>
              <a:t> </a:t>
            </a:r>
            <a:r>
              <a:rPr lang="pl-PL" err="1"/>
              <a:t>apply</a:t>
            </a:r>
            <a:r>
              <a:rPr lang="pl-PL"/>
              <a:t> to </a:t>
            </a:r>
            <a:r>
              <a:rPr lang="pl-PL" err="1"/>
              <a:t>resources</a:t>
            </a:r>
            <a:r>
              <a:rPr lang="pl-PL"/>
              <a:t> in a </a:t>
            </a:r>
            <a:r>
              <a:rPr lang="pl-PL" err="1"/>
              <a:t>listed</a:t>
            </a:r>
            <a:r>
              <a:rPr lang="pl-PL"/>
              <a:t> </a:t>
            </a:r>
            <a:r>
              <a:rPr lang="pl-PL" err="1"/>
              <a:t>namespace</a:t>
            </a:r>
            <a:r>
              <a:rPr lang="pl-PL"/>
              <a:t>.</a:t>
            </a:r>
          </a:p>
          <a:p>
            <a:r>
              <a:rPr lang="pl-PL"/>
              <a:t>    </a:t>
            </a:r>
            <a:r>
              <a:rPr lang="pl-PL" b="1" err="1"/>
              <a:t>excludedNamespaces</a:t>
            </a:r>
            <a:r>
              <a:rPr lang="pl-PL"/>
              <a:t> </a:t>
            </a:r>
            <a:r>
              <a:rPr lang="pl-PL" err="1"/>
              <a:t>is</a:t>
            </a:r>
            <a:r>
              <a:rPr lang="pl-PL"/>
              <a:t> a list of </a:t>
            </a:r>
            <a:r>
              <a:rPr lang="pl-PL" err="1"/>
              <a:t>namespace</a:t>
            </a:r>
            <a:r>
              <a:rPr lang="pl-PL"/>
              <a:t> </a:t>
            </a:r>
            <a:r>
              <a:rPr lang="pl-PL" err="1"/>
              <a:t>names</a:t>
            </a:r>
            <a:r>
              <a:rPr lang="pl-PL"/>
              <a:t>. </a:t>
            </a:r>
            <a:r>
              <a:rPr lang="pl-PL" err="1"/>
              <a:t>If</a:t>
            </a:r>
            <a:r>
              <a:rPr lang="pl-PL"/>
              <a:t> </a:t>
            </a:r>
            <a:r>
              <a:rPr lang="pl-PL" err="1"/>
              <a:t>defined</a:t>
            </a:r>
            <a:r>
              <a:rPr lang="pl-PL"/>
              <a:t>, a </a:t>
            </a:r>
            <a:r>
              <a:rPr lang="pl-PL" err="1"/>
              <a:t>constraint</a:t>
            </a:r>
            <a:r>
              <a:rPr lang="pl-PL"/>
              <a:t> </a:t>
            </a:r>
            <a:r>
              <a:rPr lang="pl-PL" err="1"/>
              <a:t>will</a:t>
            </a:r>
            <a:r>
              <a:rPr lang="pl-PL"/>
              <a:t> </a:t>
            </a:r>
            <a:r>
              <a:rPr lang="pl-PL" err="1"/>
              <a:t>only</a:t>
            </a:r>
            <a:r>
              <a:rPr lang="pl-PL"/>
              <a:t> </a:t>
            </a:r>
            <a:r>
              <a:rPr lang="pl-PL" err="1"/>
              <a:t>apply</a:t>
            </a:r>
            <a:r>
              <a:rPr lang="pl-PL"/>
              <a:t> to </a:t>
            </a:r>
            <a:r>
              <a:rPr lang="pl-PL" err="1"/>
              <a:t>resources</a:t>
            </a:r>
            <a:r>
              <a:rPr lang="pl-PL"/>
              <a:t> not in a </a:t>
            </a:r>
            <a:r>
              <a:rPr lang="pl-PL" err="1"/>
              <a:t>listed</a:t>
            </a:r>
            <a:r>
              <a:rPr lang="pl-PL"/>
              <a:t> </a:t>
            </a:r>
            <a:r>
              <a:rPr lang="pl-PL" err="1"/>
              <a:t>namespace</a:t>
            </a:r>
            <a:r>
              <a:rPr lang="pl-PL"/>
              <a:t>.</a:t>
            </a:r>
          </a:p>
          <a:p>
            <a:r>
              <a:rPr lang="pl-PL"/>
              <a:t>    </a:t>
            </a:r>
            <a:r>
              <a:rPr lang="pl-PL" b="1" err="1"/>
              <a:t>labelSelector</a:t>
            </a:r>
            <a:r>
              <a:rPr lang="pl-PL"/>
              <a:t> </a:t>
            </a:r>
            <a:r>
              <a:rPr lang="pl-PL" err="1"/>
              <a:t>is</a:t>
            </a:r>
            <a:r>
              <a:rPr lang="pl-PL"/>
              <a:t> a standard </a:t>
            </a:r>
            <a:r>
              <a:rPr lang="pl-PL" err="1"/>
              <a:t>Kubernetes</a:t>
            </a:r>
            <a:r>
              <a:rPr lang="pl-PL"/>
              <a:t> </a:t>
            </a:r>
            <a:r>
              <a:rPr lang="pl-PL" err="1"/>
              <a:t>label</a:t>
            </a:r>
            <a:r>
              <a:rPr lang="pl-PL"/>
              <a:t> </a:t>
            </a:r>
            <a:r>
              <a:rPr lang="pl-PL" err="1"/>
              <a:t>selector</a:t>
            </a:r>
            <a:r>
              <a:rPr lang="pl-PL"/>
              <a:t>.</a:t>
            </a:r>
          </a:p>
          <a:p>
            <a:r>
              <a:rPr lang="pl-PL"/>
              <a:t>    </a:t>
            </a:r>
            <a:r>
              <a:rPr lang="pl-PL" b="1" err="1"/>
              <a:t>namespaceSelector</a:t>
            </a:r>
            <a:r>
              <a:rPr lang="pl-PL"/>
              <a:t> </a:t>
            </a:r>
            <a:r>
              <a:rPr lang="pl-PL" err="1"/>
              <a:t>is</a:t>
            </a:r>
            <a:r>
              <a:rPr lang="pl-PL"/>
              <a:t> a standard </a:t>
            </a:r>
            <a:r>
              <a:rPr lang="pl-PL" err="1"/>
              <a:t>Kubernetes</a:t>
            </a:r>
            <a:r>
              <a:rPr lang="pl-PL"/>
              <a:t> </a:t>
            </a:r>
            <a:r>
              <a:rPr lang="pl-PL" err="1"/>
              <a:t>namespace</a:t>
            </a:r>
            <a:r>
              <a:rPr lang="pl-PL"/>
              <a:t> </a:t>
            </a:r>
            <a:r>
              <a:rPr lang="pl-PL" err="1"/>
              <a:t>selector</a:t>
            </a:r>
            <a:r>
              <a:rPr lang="pl-PL"/>
              <a:t>. </a:t>
            </a:r>
            <a:r>
              <a:rPr lang="pl-PL" err="1"/>
              <a:t>If</a:t>
            </a:r>
            <a:r>
              <a:rPr lang="pl-PL"/>
              <a:t> </a:t>
            </a:r>
            <a:r>
              <a:rPr lang="pl-PL" err="1"/>
              <a:t>defined</a:t>
            </a:r>
            <a:r>
              <a:rPr lang="pl-PL"/>
              <a:t>, </a:t>
            </a:r>
            <a:r>
              <a:rPr lang="pl-PL" err="1"/>
              <a:t>make</a:t>
            </a:r>
            <a:r>
              <a:rPr lang="pl-PL"/>
              <a:t> </a:t>
            </a:r>
            <a:r>
              <a:rPr lang="pl-PL" err="1"/>
              <a:t>sure</a:t>
            </a:r>
            <a:r>
              <a:rPr lang="pl-PL"/>
              <a:t> to </a:t>
            </a:r>
            <a:r>
              <a:rPr lang="pl-PL" err="1"/>
              <a:t>add</a:t>
            </a:r>
            <a:r>
              <a:rPr lang="pl-PL"/>
              <a:t> </a:t>
            </a:r>
            <a:r>
              <a:rPr lang="pl-PL" err="1"/>
              <a:t>Namespaces</a:t>
            </a:r>
            <a:r>
              <a:rPr lang="pl-PL"/>
              <a:t> to </a:t>
            </a:r>
            <a:r>
              <a:rPr lang="pl-PL" err="1"/>
              <a:t>your</a:t>
            </a:r>
            <a:r>
              <a:rPr lang="pl-PL"/>
              <a:t> </a:t>
            </a:r>
            <a:r>
              <a:rPr lang="pl-PL" err="1"/>
              <a:t>configs.config.gatekeeper.sh</a:t>
            </a:r>
            <a:r>
              <a:rPr lang="pl-PL"/>
              <a:t> </a:t>
            </a:r>
            <a:r>
              <a:rPr lang="pl-PL" err="1"/>
              <a:t>object</a:t>
            </a:r>
            <a:r>
              <a:rPr lang="pl-PL"/>
              <a:t> to </a:t>
            </a:r>
            <a:r>
              <a:rPr lang="pl-PL" err="1"/>
              <a:t>ensure</a:t>
            </a:r>
            <a:r>
              <a:rPr lang="pl-PL"/>
              <a:t> </a:t>
            </a:r>
            <a:r>
              <a:rPr lang="pl-PL" err="1"/>
              <a:t>namespaces</a:t>
            </a:r>
            <a:r>
              <a:rPr lang="pl-PL"/>
              <a:t> </a:t>
            </a:r>
            <a:r>
              <a:rPr lang="pl-PL" err="1"/>
              <a:t>are</a:t>
            </a:r>
            <a:r>
              <a:rPr lang="pl-PL"/>
              <a:t> </a:t>
            </a:r>
            <a:r>
              <a:rPr lang="pl-PL" err="1"/>
              <a:t>synced</a:t>
            </a:r>
            <a:r>
              <a:rPr lang="pl-PL"/>
              <a:t> </a:t>
            </a:r>
            <a:r>
              <a:rPr lang="pl-PL" err="1"/>
              <a:t>into</a:t>
            </a:r>
            <a:r>
              <a:rPr lang="pl-PL"/>
              <a:t> OPA. </a:t>
            </a: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23</a:t>
            </a:fld>
            <a:endParaRPr lang="pl-PL"/>
          </a:p>
        </p:txBody>
      </p:sp>
    </p:spTree>
    <p:extLst>
      <p:ext uri="{BB962C8B-B14F-4D97-AF65-F5344CB8AC3E}">
        <p14:creationId xmlns:p14="http://schemas.microsoft.com/office/powerpoint/2010/main" val="161275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24</a:t>
            </a:fld>
            <a:endParaRPr lang="pl-PL"/>
          </a:p>
        </p:txBody>
      </p:sp>
    </p:spTree>
    <p:extLst>
      <p:ext uri="{BB962C8B-B14F-4D97-AF65-F5344CB8AC3E}">
        <p14:creationId xmlns:p14="http://schemas.microsoft.com/office/powerpoint/2010/main" val="343433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17221572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1855107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l-PL"/>
              <a:t>Kliknij, aby edytować styl</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318646770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14760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35553920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l-PL"/>
              <a:t>Kliknij, aby edytować styl</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2953601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5686010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l-PL"/>
              <a:t>Kliknij, aby edytować styl</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p:txBody>
          <a:bodyPr/>
          <a:lstStyle/>
          <a:p>
            <a:fld id="{AA12513B-E88A-4748-963B-4DE58169FEE0}" type="datetime1">
              <a:rPr lang="pl-PL" smtClean="0"/>
              <a:t>24.03.2022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757080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Date Placeholder 2"/>
          <p:cNvSpPr>
            <a:spLocks noGrp="1"/>
          </p:cNvSpPr>
          <p:nvPr>
            <p:ph type="dt" sz="half" idx="10"/>
          </p:nvPr>
        </p:nvSpPr>
        <p:spPr/>
        <p:txBody>
          <a:bodyPr/>
          <a:lstStyle/>
          <a:p>
            <a:fld id="{AA12513B-E88A-4748-963B-4DE58169FEE0}" type="datetime1">
              <a:rPr lang="pl-PL" smtClean="0"/>
              <a:t>24.03.2022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2178506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12513B-E88A-4748-963B-4DE58169FEE0}" type="datetime1">
              <a:rPr lang="pl-PL" smtClean="0"/>
              <a:t>24.03.2022</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12328035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17464838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41140619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2513B-E88A-4748-963B-4DE58169FEE0}" type="datetime1">
              <a:rPr lang="pl-PL" smtClean="0"/>
              <a:t>24.03.2022</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9EB55-2467-F844-8A3B-DD3AAA57C20E}" type="slidenum">
              <a:rPr lang="pl-PL" smtClean="0"/>
              <a:t>‹#›</a:t>
            </a:fld>
            <a:endParaRPr lang="pl-PL"/>
          </a:p>
        </p:txBody>
      </p:sp>
    </p:spTree>
    <p:extLst>
      <p:ext uri="{BB962C8B-B14F-4D97-AF65-F5344CB8AC3E}">
        <p14:creationId xmlns:p14="http://schemas.microsoft.com/office/powerpoint/2010/main" val="37996714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quasecurity/kube-bench" TargetMode="Externa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the-aks-checklist.com/"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12.xml"/><Relationship Id="rId4" Type="http://schemas.openxmlformats.org/officeDocument/2006/relationships/hyperlink" Target="https://github.com/boxboat/aks-health-che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he-aks-checklist.com/"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12.xml"/><Relationship Id="rId4" Type="http://schemas.openxmlformats.org/officeDocument/2006/relationships/hyperlink" Target="https://github.com/boxboat/aks-health-chec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oudstateu/Terraform-Labs/tree/master/Zjazd4/AKS"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openpolicyagent.org/docs/latest/how-do-i-write-policies/"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policyagent.org/docs/latest/#rego" TargetMode="External"/><Relationship Id="rId2" Type="http://schemas.openxmlformats.org/officeDocument/2006/relationships/hyperlink" Target="https://github.com/open-policy-agent/frameworks/tree/master/constrai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policy-agent.github.io/gatekeeper/website/docs/howt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sv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airwindsOps/polaris"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ilium.io/blog/2021/02/10/network-policy-editor" TargetMode="External"/><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artturik.github.io/network-policy-viewer/" TargetMode="External"/><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GoogleCloudPlatform/microservices-demo" TargetMode="External"/><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kinvolk/inspektor-gadget"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s://www.cisecurity.org/benchmark/kubernete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docs.microsoft.com/en-us/security/benchmark/azure/baselines/aks-security-bas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picture containing graphical user interface&#10;&#10;Description automatically generated">
            <a:extLst>
              <a:ext uri="{FF2B5EF4-FFF2-40B4-BE49-F238E27FC236}">
                <a16:creationId xmlns:a16="http://schemas.microsoft.com/office/drawing/2014/main" id="{8E2F3AC4-5B5F-6F42-BFAD-8B4A59E34CE0}"/>
              </a:ext>
            </a:extLst>
          </p:cNvPr>
          <p:cNvPicPr>
            <a:picLocks noGrp="1" noChangeAspect="1"/>
          </p:cNvPicPr>
          <p:nvPr>
            <p:ph idx="1"/>
          </p:nvPr>
        </p:nvPicPr>
        <p:blipFill rotWithShape="1">
          <a:blip r:embed="rId2"/>
          <a:srcRect r="3094" b="1"/>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486EDAB6-1ACC-9E44-B0F3-3C88E7BF3D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ED9EB55-2467-F844-8A3B-DD3AAA57C20E}" type="slidenum">
              <a:rPr lang="en-US">
                <a:solidFill>
                  <a:srgbClr val="FFFFFF"/>
                </a:solidFill>
              </a:rPr>
              <a:pPr defTabSz="914400">
                <a:spcAft>
                  <a:spcPts val="600"/>
                </a:spcAft>
              </a:pPr>
              <a:t>0</a:t>
            </a:fld>
            <a:endParaRPr lang="en-US">
              <a:solidFill>
                <a:srgbClr val="FFFFFF"/>
              </a:solidFill>
            </a:endParaRPr>
          </a:p>
        </p:txBody>
      </p:sp>
    </p:spTree>
    <p:extLst>
      <p:ext uri="{BB962C8B-B14F-4D97-AF65-F5344CB8AC3E}">
        <p14:creationId xmlns:p14="http://schemas.microsoft.com/office/powerpoint/2010/main" val="234953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231DA4-A1FF-4BF7-B5D4-4CC67C33B6C1}"/>
              </a:ext>
            </a:extLst>
          </p:cNvPr>
          <p:cNvSpPr>
            <a:spLocks noGrp="1"/>
          </p:cNvSpPr>
          <p:nvPr>
            <p:ph type="title"/>
          </p:nvPr>
        </p:nvSpPr>
        <p:spPr>
          <a:xfrm>
            <a:off x="913774" y="87769"/>
            <a:ext cx="10364451" cy="1164101"/>
          </a:xfrm>
        </p:spPr>
        <p:txBody>
          <a:bodyPr/>
          <a:lstStyle/>
          <a:p>
            <a:r>
              <a:rPr lang="pl-PL" err="1">
                <a:latin typeface="Montserrat" pitchFamily="2" charset="77"/>
              </a:rPr>
              <a:t>kube-bench</a:t>
            </a:r>
            <a:endParaRPr lang="pl-PL">
              <a:latin typeface="Montserrat" pitchFamily="2" charset="77"/>
            </a:endParaRPr>
          </a:p>
        </p:txBody>
      </p:sp>
      <p:sp>
        <p:nvSpPr>
          <p:cNvPr id="3" name="Symbol zastępczy zawartości 2">
            <a:extLst>
              <a:ext uri="{FF2B5EF4-FFF2-40B4-BE49-F238E27FC236}">
                <a16:creationId xmlns:a16="http://schemas.microsoft.com/office/drawing/2014/main" id="{3A651D20-8481-48A6-BDEC-2765B2954D15}"/>
              </a:ext>
            </a:extLst>
          </p:cNvPr>
          <p:cNvSpPr>
            <a:spLocks noGrp="1"/>
          </p:cNvSpPr>
          <p:nvPr>
            <p:ph sz="quarter" idx="13"/>
          </p:nvPr>
        </p:nvSpPr>
        <p:spPr>
          <a:xfrm>
            <a:off x="914399" y="1152791"/>
            <a:ext cx="10363826" cy="515652"/>
          </a:xfrm>
        </p:spPr>
        <p:txBody>
          <a:bodyPr anchor="ctr"/>
          <a:lstStyle/>
          <a:p>
            <a:pPr marL="0" indent="0">
              <a:lnSpc>
                <a:spcPct val="100000"/>
              </a:lnSpc>
              <a:buNone/>
            </a:pPr>
            <a:r>
              <a:rPr lang="en-US" sz="2000" cap="none">
                <a:latin typeface="Montserrat" pitchFamily="2" charset="77"/>
              </a:rPr>
              <a:t>The </a:t>
            </a:r>
            <a:r>
              <a:rPr lang="en-US" sz="2000">
                <a:latin typeface="Montserrat" pitchFamily="2" charset="77"/>
                <a:ea typeface="+mj-ea"/>
                <a:cs typeface="+mj-cs"/>
              </a:rPr>
              <a:t>open-source tool for running K8s CIS benchmark tests</a:t>
            </a:r>
            <a:endParaRPr lang="pl-PL" cap="none"/>
          </a:p>
        </p:txBody>
      </p:sp>
      <p:sp>
        <p:nvSpPr>
          <p:cNvPr id="7" name="pole tekstowe 6">
            <a:extLst>
              <a:ext uri="{FF2B5EF4-FFF2-40B4-BE49-F238E27FC236}">
                <a16:creationId xmlns:a16="http://schemas.microsoft.com/office/drawing/2014/main" id="{58199BD2-120A-4B91-90A8-2E4EFD092F4F}"/>
              </a:ext>
            </a:extLst>
          </p:cNvPr>
          <p:cNvSpPr txBox="1"/>
          <p:nvPr/>
        </p:nvSpPr>
        <p:spPr>
          <a:xfrm>
            <a:off x="4482007" y="554940"/>
            <a:ext cx="6096000" cy="646331"/>
          </a:xfrm>
          <a:prstGeom prst="rect">
            <a:avLst/>
          </a:prstGeom>
          <a:noFill/>
        </p:spPr>
        <p:txBody>
          <a:bodyPr wrap="square">
            <a:spAutoFit/>
          </a:bodyPr>
          <a:lstStyle/>
          <a:p>
            <a:r>
              <a:rPr lang="pl-PL">
                <a:hlinkClick r:id="rId2"/>
              </a:rPr>
              <a:t>https://github.com/aquasecurity/kube-bench</a:t>
            </a:r>
            <a:endParaRPr lang="pl-PL"/>
          </a:p>
          <a:p>
            <a:endParaRPr lang="pl-PL"/>
          </a:p>
        </p:txBody>
      </p:sp>
      <p:pic>
        <p:nvPicPr>
          <p:cNvPr id="13" name="Obraz 12">
            <a:extLst>
              <a:ext uri="{FF2B5EF4-FFF2-40B4-BE49-F238E27FC236}">
                <a16:creationId xmlns:a16="http://schemas.microsoft.com/office/drawing/2014/main" id="{A064C2CE-5BC6-4A3B-B81A-49DE94AA3EE0}"/>
              </a:ext>
            </a:extLst>
          </p:cNvPr>
          <p:cNvPicPr>
            <a:picLocks noChangeAspect="1"/>
          </p:cNvPicPr>
          <p:nvPr/>
        </p:nvPicPr>
        <p:blipFill>
          <a:blip r:embed="rId3"/>
          <a:stretch>
            <a:fillRect/>
          </a:stretch>
        </p:blipFill>
        <p:spPr>
          <a:xfrm>
            <a:off x="913773" y="1722667"/>
            <a:ext cx="10620115" cy="3982543"/>
          </a:xfrm>
          <a:prstGeom prst="rect">
            <a:avLst/>
          </a:prstGeom>
        </p:spPr>
      </p:pic>
      <p:pic>
        <p:nvPicPr>
          <p:cNvPr id="1026" name="Picture 2">
            <a:extLst>
              <a:ext uri="{FF2B5EF4-FFF2-40B4-BE49-F238E27FC236}">
                <a16:creationId xmlns:a16="http://schemas.microsoft.com/office/drawing/2014/main" id="{FF2256CC-2F38-C943-A318-60196CF35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3588" y="1668442"/>
            <a:ext cx="11303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7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601FCF-3DB8-48AD-B0EF-0C9FDA8B1034}"/>
              </a:ext>
            </a:extLst>
          </p:cNvPr>
          <p:cNvSpPr>
            <a:spLocks noGrp="1"/>
          </p:cNvSpPr>
          <p:nvPr>
            <p:ph type="title"/>
          </p:nvPr>
        </p:nvSpPr>
        <p:spPr>
          <a:xfrm>
            <a:off x="605396" y="523760"/>
            <a:ext cx="10515600" cy="1325563"/>
          </a:xfrm>
        </p:spPr>
        <p:txBody>
          <a:bodyPr/>
          <a:lstStyle/>
          <a:p>
            <a:r>
              <a:rPr lang="pl-PL" dirty="0"/>
              <a:t>AKS </a:t>
            </a:r>
            <a:r>
              <a:rPr lang="pl-PL" dirty="0" err="1"/>
              <a:t>Health</a:t>
            </a:r>
            <a:r>
              <a:rPr lang="pl-PL" dirty="0"/>
              <a:t> </a:t>
            </a:r>
            <a:r>
              <a:rPr lang="pl-PL" dirty="0" err="1"/>
              <a:t>Check</a:t>
            </a:r>
            <a:endParaRPr lang="pl-PL" dirty="0"/>
          </a:p>
        </p:txBody>
      </p:sp>
      <p:sp>
        <p:nvSpPr>
          <p:cNvPr id="3" name="Symbol zastępczy zawartości 2">
            <a:extLst>
              <a:ext uri="{FF2B5EF4-FFF2-40B4-BE49-F238E27FC236}">
                <a16:creationId xmlns:a16="http://schemas.microsoft.com/office/drawing/2014/main" id="{1428491E-AA2F-4D77-831A-9046F896617D}"/>
              </a:ext>
            </a:extLst>
          </p:cNvPr>
          <p:cNvSpPr>
            <a:spLocks noGrp="1"/>
          </p:cNvSpPr>
          <p:nvPr>
            <p:ph sz="quarter" idx="13"/>
          </p:nvPr>
        </p:nvSpPr>
        <p:spPr>
          <a:xfrm>
            <a:off x="605396" y="1664839"/>
            <a:ext cx="10633127" cy="4155790"/>
          </a:xfrm>
        </p:spPr>
        <p:txBody>
          <a:bodyPr vert="horz" lIns="91440" tIns="45720" rIns="91440" bIns="45720" rtlCol="0" anchor="t">
            <a:normAutofit/>
          </a:bodyPr>
          <a:lstStyle/>
          <a:p>
            <a:pPr>
              <a:buFont typeface="Wingdings" pitchFamily="2" charset="2"/>
              <a:buChar char="§"/>
            </a:pPr>
            <a:r>
              <a:rPr lang="en-US" sz="2400" b="1" dirty="0">
                <a:cs typeface="Calibri"/>
              </a:rPr>
              <a:t>Guideline</a:t>
            </a:r>
            <a:r>
              <a:rPr lang="en-US" sz="2400" dirty="0">
                <a:cs typeface="Calibri"/>
              </a:rPr>
              <a:t> </a:t>
            </a:r>
          </a:p>
          <a:p>
            <a:pPr marL="0" indent="0">
              <a:buNone/>
            </a:pPr>
            <a:r>
              <a:rPr lang="en-US" sz="2400" dirty="0">
                <a:ea typeface="+mn-lt"/>
                <a:cs typeface="+mn-lt"/>
                <a:hlinkClick r:id="rId2"/>
              </a:rPr>
              <a:t>https://docs.microsoft.com/en-us/azure/aks/concepts-security</a:t>
            </a:r>
            <a:endParaRPr lang="en-US" sz="2400" dirty="0">
              <a:ea typeface="+mn-lt"/>
              <a:cs typeface="+mn-lt"/>
            </a:endParaRPr>
          </a:p>
          <a:p>
            <a:pPr>
              <a:buFont typeface="Wingdings" pitchFamily="2" charset="2"/>
              <a:buChar char="§"/>
            </a:pPr>
            <a:r>
              <a:rPr lang="en-US" sz="2400" b="1" dirty="0">
                <a:ea typeface="+mn-lt"/>
                <a:cs typeface="+mn-lt"/>
              </a:rPr>
              <a:t>Checklist   </a:t>
            </a:r>
          </a:p>
          <a:p>
            <a:pPr marL="0" indent="0">
              <a:buNone/>
            </a:pPr>
            <a:r>
              <a:rPr lang="en-US" sz="2400" dirty="0">
                <a:ea typeface="+mn-lt"/>
                <a:cs typeface="+mn-lt"/>
                <a:hlinkClick r:id="rId3"/>
              </a:rPr>
              <a:t>https://www.the-aks-checklist.com/</a:t>
            </a:r>
            <a:endParaRPr lang="en-US" sz="2400" dirty="0">
              <a:ea typeface="+mn-lt"/>
              <a:cs typeface="+mn-lt"/>
            </a:endParaRPr>
          </a:p>
          <a:p>
            <a:pPr>
              <a:buFont typeface="Wingdings" pitchFamily="2" charset="2"/>
              <a:buChar char="§"/>
            </a:pPr>
            <a:r>
              <a:rPr lang="en-US" sz="2400" b="1" dirty="0">
                <a:ea typeface="+mn-lt"/>
                <a:cs typeface="+mn-lt"/>
              </a:rPr>
              <a:t>Run	        </a:t>
            </a:r>
          </a:p>
          <a:p>
            <a:pPr marL="0" indent="0">
              <a:buNone/>
            </a:pPr>
            <a:r>
              <a:rPr lang="pl-PL" sz="2400" dirty="0">
                <a:ea typeface="+mn-lt"/>
                <a:cs typeface="+mn-lt"/>
                <a:hlinkClick r:id="rId4"/>
              </a:rPr>
              <a:t>https://github.com/boxboat/aks-health-check</a:t>
            </a:r>
            <a:endParaRPr lang="pl-PL" sz="2400" dirty="0"/>
          </a:p>
          <a:p>
            <a:pPr marL="0" indent="0">
              <a:buNone/>
            </a:pPr>
            <a:endParaRPr lang="en-US" sz="2000" dirty="0">
              <a:latin typeface="Courier" pitchFamily="2" charset="0"/>
              <a:ea typeface="+mn-lt"/>
              <a:cs typeface="Consolas" panose="020B0609020204030204" pitchFamily="49" charset="0"/>
            </a:endParaRPr>
          </a:p>
          <a:p>
            <a:pPr marL="0" indent="0">
              <a:buNone/>
            </a:pPr>
            <a:r>
              <a:rPr lang="en-US" sz="2000" dirty="0">
                <a:latin typeface="Courier" pitchFamily="2" charset="0"/>
                <a:ea typeface="+mn-lt"/>
                <a:cs typeface="Consolas" panose="020B0609020204030204" pitchFamily="49" charset="0"/>
              </a:rPr>
              <a:t>docker run -it --network host --rm </a:t>
            </a:r>
            <a:r>
              <a:rPr lang="en-US" sz="2000" dirty="0" err="1">
                <a:latin typeface="Courier" pitchFamily="2" charset="0"/>
                <a:ea typeface="+mn-lt"/>
                <a:cs typeface="Consolas" panose="020B0609020204030204" pitchFamily="49" charset="0"/>
              </a:rPr>
              <a:t>ghcr.io</a:t>
            </a:r>
            <a:r>
              <a:rPr lang="en-US" sz="2000" dirty="0">
                <a:latin typeface="Courier" pitchFamily="2" charset="0"/>
                <a:ea typeface="+mn-lt"/>
                <a:cs typeface="Consolas" panose="020B0609020204030204" pitchFamily="49" charset="0"/>
              </a:rPr>
              <a:t>/</a:t>
            </a:r>
            <a:r>
              <a:rPr lang="en-US" sz="2000" dirty="0" err="1">
                <a:latin typeface="Courier" pitchFamily="2" charset="0"/>
                <a:ea typeface="+mn-lt"/>
                <a:cs typeface="Consolas" panose="020B0609020204030204" pitchFamily="49" charset="0"/>
              </a:rPr>
              <a:t>boxboat</a:t>
            </a:r>
            <a:r>
              <a:rPr lang="en-US" sz="2000" dirty="0">
                <a:latin typeface="Courier" pitchFamily="2" charset="0"/>
                <a:ea typeface="+mn-lt"/>
                <a:cs typeface="Consolas" panose="020B0609020204030204" pitchFamily="49" charset="0"/>
              </a:rPr>
              <a:t>/</a:t>
            </a:r>
            <a:r>
              <a:rPr lang="en-US" sz="2000" dirty="0" err="1">
                <a:latin typeface="Courier" pitchFamily="2" charset="0"/>
                <a:ea typeface="+mn-lt"/>
                <a:cs typeface="Consolas" panose="020B0609020204030204" pitchFamily="49" charset="0"/>
              </a:rPr>
              <a:t>aks</a:t>
            </a:r>
            <a:r>
              <a:rPr lang="en-US" sz="2000" dirty="0">
                <a:latin typeface="Courier" pitchFamily="2" charset="0"/>
                <a:ea typeface="+mn-lt"/>
                <a:cs typeface="Consolas" panose="020B0609020204030204" pitchFamily="49" charset="0"/>
              </a:rPr>
              <a:t>-health-check </a:t>
            </a:r>
            <a:r>
              <a:rPr lang="en-US" sz="2400" dirty="0">
                <a:solidFill>
                  <a:srgbClr val="D4D4D4"/>
                </a:solidFill>
                <a:latin typeface="Courier" pitchFamily="2" charset="0"/>
                <a:ea typeface="+mn-lt"/>
                <a:cs typeface="Consolas" panose="020B0609020204030204" pitchFamily="49" charset="0"/>
              </a:rPr>
              <a:t> </a:t>
            </a:r>
            <a:endParaRPr lang="en-US" sz="2400" dirty="0">
              <a:latin typeface="Courier" pitchFamily="2" charset="0"/>
              <a:cs typeface="Consolas" panose="020B0609020204030204" pitchFamily="49" charset="0"/>
            </a:endParaRPr>
          </a:p>
          <a:p>
            <a:pPr>
              <a:buFont typeface="Wingdings" pitchFamily="2" charset="2"/>
              <a:buChar char="§"/>
            </a:pPr>
            <a:endParaRPr lang="en-US" dirty="0">
              <a:solidFill>
                <a:srgbClr val="D4D4D4"/>
              </a:solidFill>
              <a:latin typeface="Consolas"/>
              <a:ea typeface="+mn-lt"/>
              <a:cs typeface="+mn-lt"/>
            </a:endParaRPr>
          </a:p>
        </p:txBody>
      </p:sp>
    </p:spTree>
    <p:extLst>
      <p:ext uri="{BB962C8B-B14F-4D97-AF65-F5344CB8AC3E}">
        <p14:creationId xmlns:p14="http://schemas.microsoft.com/office/powerpoint/2010/main" val="80384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601FCF-3DB8-48AD-B0EF-0C9FDA8B1034}"/>
              </a:ext>
            </a:extLst>
          </p:cNvPr>
          <p:cNvSpPr>
            <a:spLocks noGrp="1"/>
          </p:cNvSpPr>
          <p:nvPr>
            <p:ph type="title"/>
          </p:nvPr>
        </p:nvSpPr>
        <p:spPr>
          <a:xfrm>
            <a:off x="605396" y="523760"/>
            <a:ext cx="10515600" cy="1325563"/>
          </a:xfrm>
        </p:spPr>
        <p:txBody>
          <a:bodyPr/>
          <a:lstStyle/>
          <a:p>
            <a:r>
              <a:rPr lang="pl-PL"/>
              <a:t>AKS </a:t>
            </a:r>
            <a:r>
              <a:rPr lang="pl-PL" err="1"/>
              <a:t>Health</a:t>
            </a:r>
            <a:r>
              <a:rPr lang="pl-PL"/>
              <a:t> </a:t>
            </a:r>
            <a:r>
              <a:rPr lang="pl-PL" err="1"/>
              <a:t>Check</a:t>
            </a:r>
            <a:endParaRPr lang="pl-PL"/>
          </a:p>
        </p:txBody>
      </p:sp>
      <p:sp>
        <p:nvSpPr>
          <p:cNvPr id="3" name="Symbol zastępczy zawartości 2">
            <a:extLst>
              <a:ext uri="{FF2B5EF4-FFF2-40B4-BE49-F238E27FC236}">
                <a16:creationId xmlns:a16="http://schemas.microsoft.com/office/drawing/2014/main" id="{1428491E-AA2F-4D77-831A-9046F896617D}"/>
              </a:ext>
            </a:extLst>
          </p:cNvPr>
          <p:cNvSpPr>
            <a:spLocks noGrp="1"/>
          </p:cNvSpPr>
          <p:nvPr>
            <p:ph sz="quarter" idx="13"/>
          </p:nvPr>
        </p:nvSpPr>
        <p:spPr>
          <a:xfrm>
            <a:off x="605396" y="1664839"/>
            <a:ext cx="10633127" cy="4155790"/>
          </a:xfrm>
        </p:spPr>
        <p:txBody>
          <a:bodyPr vert="horz" lIns="91440" tIns="45720" rIns="91440" bIns="45720" rtlCol="0" anchor="t">
            <a:normAutofit/>
          </a:bodyPr>
          <a:lstStyle/>
          <a:p>
            <a:pPr>
              <a:buFont typeface="Wingdings" pitchFamily="2" charset="2"/>
              <a:buChar char="§"/>
            </a:pPr>
            <a:r>
              <a:rPr lang="en-US" sz="2400" b="1">
                <a:cs typeface="Calibri"/>
              </a:rPr>
              <a:t>Guideline</a:t>
            </a:r>
            <a:r>
              <a:rPr lang="en-US" sz="2400">
                <a:cs typeface="Calibri"/>
              </a:rPr>
              <a:t> </a:t>
            </a:r>
          </a:p>
          <a:p>
            <a:pPr marL="0" indent="0">
              <a:buNone/>
            </a:pPr>
            <a:r>
              <a:rPr lang="en-US" sz="2400">
                <a:ea typeface="+mn-lt"/>
                <a:cs typeface="+mn-lt"/>
                <a:hlinkClick r:id="rId2"/>
              </a:rPr>
              <a:t>https://docs.microsoft.com/en-us/azure/aks/concepts-security</a:t>
            </a:r>
            <a:endParaRPr lang="en-US" sz="2400">
              <a:ea typeface="+mn-lt"/>
              <a:cs typeface="+mn-lt"/>
            </a:endParaRPr>
          </a:p>
          <a:p>
            <a:pPr>
              <a:buFont typeface="Wingdings" pitchFamily="2" charset="2"/>
              <a:buChar char="§"/>
            </a:pPr>
            <a:r>
              <a:rPr lang="en-US" sz="2400" b="1">
                <a:ea typeface="+mn-lt"/>
                <a:cs typeface="+mn-lt"/>
              </a:rPr>
              <a:t>Checklist   </a:t>
            </a:r>
          </a:p>
          <a:p>
            <a:pPr marL="0" indent="0">
              <a:buNone/>
            </a:pPr>
            <a:r>
              <a:rPr lang="en-US" sz="2400">
                <a:ea typeface="+mn-lt"/>
                <a:cs typeface="+mn-lt"/>
                <a:hlinkClick r:id="rId3"/>
              </a:rPr>
              <a:t>https://www.the-aks-checklist.com/</a:t>
            </a:r>
            <a:endParaRPr lang="en-US" sz="2400">
              <a:ea typeface="+mn-lt"/>
              <a:cs typeface="+mn-lt"/>
            </a:endParaRPr>
          </a:p>
          <a:p>
            <a:pPr>
              <a:buFont typeface="Wingdings" pitchFamily="2" charset="2"/>
              <a:buChar char="§"/>
            </a:pPr>
            <a:r>
              <a:rPr lang="en-US" sz="2400" b="1">
                <a:ea typeface="+mn-lt"/>
                <a:cs typeface="+mn-lt"/>
              </a:rPr>
              <a:t>Run	        </a:t>
            </a:r>
          </a:p>
          <a:p>
            <a:pPr marL="0" indent="0">
              <a:buNone/>
            </a:pPr>
            <a:r>
              <a:rPr lang="pl-PL" sz="2400">
                <a:ea typeface="+mn-lt"/>
                <a:cs typeface="+mn-lt"/>
                <a:hlinkClick r:id="rId4"/>
              </a:rPr>
              <a:t>https://github.com/boxboat/aks-health-check</a:t>
            </a:r>
            <a:endParaRPr lang="pl-PL" sz="2400"/>
          </a:p>
          <a:p>
            <a:pPr marL="0" indent="0">
              <a:buNone/>
            </a:pPr>
            <a:endParaRPr lang="en-US" sz="2000">
              <a:latin typeface="Courier" pitchFamily="2" charset="0"/>
              <a:ea typeface="+mn-lt"/>
              <a:cs typeface="Consolas" panose="020B0609020204030204" pitchFamily="49" charset="0"/>
            </a:endParaRPr>
          </a:p>
          <a:p>
            <a:pPr marL="0" indent="0">
              <a:buNone/>
            </a:pPr>
            <a:r>
              <a:rPr lang="en-US" sz="2000">
                <a:latin typeface="Courier" pitchFamily="2" charset="0"/>
                <a:ea typeface="+mn-lt"/>
                <a:cs typeface="Consolas" panose="020B0609020204030204" pitchFamily="49" charset="0"/>
              </a:rPr>
              <a:t>docker run -it --network host --rm </a:t>
            </a:r>
            <a:r>
              <a:rPr lang="en-US" sz="2000" err="1">
                <a:latin typeface="Courier" pitchFamily="2" charset="0"/>
                <a:ea typeface="+mn-lt"/>
                <a:cs typeface="Consolas" panose="020B0609020204030204" pitchFamily="49" charset="0"/>
              </a:rPr>
              <a:t>ghcr.io</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boxboat</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aks</a:t>
            </a:r>
            <a:r>
              <a:rPr lang="en-US" sz="2000">
                <a:latin typeface="Courier" pitchFamily="2" charset="0"/>
                <a:ea typeface="+mn-lt"/>
                <a:cs typeface="Consolas" panose="020B0609020204030204" pitchFamily="49" charset="0"/>
              </a:rPr>
              <a:t>-health-check </a:t>
            </a:r>
            <a:r>
              <a:rPr lang="en-US" sz="2400">
                <a:solidFill>
                  <a:srgbClr val="D4D4D4"/>
                </a:solidFill>
                <a:latin typeface="Courier" pitchFamily="2" charset="0"/>
                <a:ea typeface="+mn-lt"/>
                <a:cs typeface="Consolas" panose="020B0609020204030204" pitchFamily="49" charset="0"/>
              </a:rPr>
              <a:t> </a:t>
            </a:r>
            <a:endParaRPr lang="en-US" sz="2400">
              <a:latin typeface="Courier" pitchFamily="2" charset="0"/>
              <a:cs typeface="Consolas" panose="020B0609020204030204" pitchFamily="49" charset="0"/>
            </a:endParaRPr>
          </a:p>
          <a:p>
            <a:pPr>
              <a:buFont typeface="Wingdings" pitchFamily="2" charset="2"/>
              <a:buChar char="§"/>
            </a:pPr>
            <a:endParaRPr lang="en-US">
              <a:solidFill>
                <a:srgbClr val="D4D4D4"/>
              </a:solidFill>
              <a:latin typeface="Consolas"/>
              <a:ea typeface="+mn-lt"/>
              <a:cs typeface="+mn-lt"/>
            </a:endParaRPr>
          </a:p>
        </p:txBody>
      </p:sp>
    </p:spTree>
    <p:extLst>
      <p:ext uri="{BB962C8B-B14F-4D97-AF65-F5344CB8AC3E}">
        <p14:creationId xmlns:p14="http://schemas.microsoft.com/office/powerpoint/2010/main" val="246943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08390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9C874F-F3A2-6B87-728E-C8F02D252FBD}"/>
              </a:ext>
            </a:extLst>
          </p:cNvPr>
          <p:cNvSpPr>
            <a:spLocks noGrp="1"/>
          </p:cNvSpPr>
          <p:nvPr>
            <p:ph type="sldNum" sz="quarter" idx="12"/>
          </p:nvPr>
        </p:nvSpPr>
        <p:spPr/>
        <p:txBody>
          <a:bodyPr/>
          <a:lstStyle/>
          <a:p>
            <a:fld id="{6D22F896-40B5-4ADD-8801-0D06FADFA095}" type="slidenum">
              <a:rPr lang="en-US" smtClean="0"/>
              <a:t>13</a:t>
            </a:fld>
            <a:endParaRPr lang="en-US"/>
          </a:p>
        </p:txBody>
      </p:sp>
      <p:pic>
        <p:nvPicPr>
          <p:cNvPr id="9" name="Picture 8" descr="A picture containing text&#10;&#10;Description automatically generated">
            <a:extLst>
              <a:ext uri="{FF2B5EF4-FFF2-40B4-BE49-F238E27FC236}">
                <a16:creationId xmlns:a16="http://schemas.microsoft.com/office/drawing/2014/main" id="{354ED271-40F4-648C-3B74-7475961EA74C}"/>
              </a:ext>
            </a:extLst>
          </p:cNvPr>
          <p:cNvPicPr>
            <a:picLocks noChangeAspect="1"/>
          </p:cNvPicPr>
          <p:nvPr/>
        </p:nvPicPr>
        <p:blipFill>
          <a:blip r:embed="rId2"/>
          <a:stretch>
            <a:fillRect/>
          </a:stretch>
        </p:blipFill>
        <p:spPr>
          <a:xfrm>
            <a:off x="0" y="0"/>
            <a:ext cx="12192000" cy="6858000"/>
          </a:xfrm>
          <a:prstGeom prst="rect">
            <a:avLst/>
          </a:prstGeom>
        </p:spPr>
      </p:pic>
      <p:sp>
        <p:nvSpPr>
          <p:cNvPr id="7" name="Content Placeholder 6">
            <a:extLst>
              <a:ext uri="{FF2B5EF4-FFF2-40B4-BE49-F238E27FC236}">
                <a16:creationId xmlns:a16="http://schemas.microsoft.com/office/drawing/2014/main" id="{08B510FF-E4C8-FE25-2470-CBBFD475F00D}"/>
              </a:ext>
            </a:extLst>
          </p:cNvPr>
          <p:cNvSpPr>
            <a:spLocks noGrp="1"/>
          </p:cNvSpPr>
          <p:nvPr>
            <p:ph sz="quarter" idx="13"/>
          </p:nvPr>
        </p:nvSpPr>
        <p:spPr>
          <a:xfrm>
            <a:off x="913774" y="1610736"/>
            <a:ext cx="10363826" cy="3900194"/>
          </a:xfrm>
        </p:spPr>
        <p:txBody>
          <a:bodyPr vert="horz" lIns="91440" tIns="45720" rIns="91440" bIns="45720" rtlCol="0" anchor="t">
            <a:normAutofit/>
          </a:bodyPr>
          <a:lstStyle/>
          <a:p>
            <a:pPr>
              <a:buFont typeface="Wingdings" pitchFamily="2" charset="2"/>
              <a:buChar char="§"/>
            </a:pPr>
            <a:r>
              <a:rPr lang="pl-PL" dirty="0">
                <a:latin typeface="Montserrat" pitchFamily="2" charset="77"/>
                <a:ea typeface="+mn-lt"/>
                <a:cs typeface="+mn-lt"/>
              </a:rPr>
              <a:t>Deployment </a:t>
            </a:r>
            <a:r>
              <a:rPr lang="pl-PL" dirty="0" err="1">
                <a:latin typeface="Montserrat" pitchFamily="2" charset="77"/>
                <a:ea typeface="+mn-lt"/>
                <a:cs typeface="+mn-lt"/>
              </a:rPr>
              <a:t>security</a:t>
            </a:r>
            <a:endParaRPr lang="pl-PL" dirty="0">
              <a:latin typeface="Montserrat" pitchFamily="2" charset="77"/>
              <a:ea typeface="+mn-lt"/>
              <a:cs typeface="+mn-lt"/>
            </a:endParaRPr>
          </a:p>
          <a:p>
            <a:pPr>
              <a:buFont typeface="Wingdings" pitchFamily="2" charset="2"/>
              <a:buChar char="§"/>
            </a:pPr>
            <a:r>
              <a:rPr lang="pl-PL" dirty="0">
                <a:latin typeface="Montserrat" pitchFamily="2" charset="77"/>
                <a:ea typeface="+mn-lt"/>
                <a:cs typeface="+mn-lt"/>
              </a:rPr>
              <a:t>Base </a:t>
            </a:r>
            <a:r>
              <a:rPr lang="pl-PL" dirty="0" err="1">
                <a:latin typeface="Montserrat" pitchFamily="2" charset="77"/>
                <a:ea typeface="+mn-lt"/>
                <a:cs typeface="+mn-lt"/>
              </a:rPr>
              <a:t>infra</a:t>
            </a:r>
            <a:r>
              <a:rPr lang="pl-PL" dirty="0">
                <a:latin typeface="Montserrat" pitchFamily="2" charset="77"/>
                <a:ea typeface="+mn-lt"/>
                <a:cs typeface="+mn-lt"/>
              </a:rPr>
              <a:t> &amp; update </a:t>
            </a:r>
            <a:r>
              <a:rPr lang="pl-PL" dirty="0" err="1">
                <a:latin typeface="Montserrat" pitchFamily="2" charset="77"/>
                <a:ea typeface="+mn-lt"/>
                <a:cs typeface="+mn-lt"/>
              </a:rPr>
              <a:t>procedure</a:t>
            </a:r>
            <a:endParaRPr lang="pl-PL" dirty="0">
              <a:latin typeface="Montserrat" pitchFamily="2" charset="77"/>
            </a:endParaRPr>
          </a:p>
          <a:p>
            <a:pPr>
              <a:buFont typeface="Wingdings" pitchFamily="2" charset="2"/>
              <a:buChar char="§"/>
            </a:pPr>
            <a:r>
              <a:rPr lang="pl-PL" dirty="0">
                <a:latin typeface="Montserrat" pitchFamily="2" charset="77"/>
                <a:ea typeface="+mn-lt"/>
                <a:cs typeface="+mn-lt"/>
              </a:rPr>
              <a:t>Network</a:t>
            </a:r>
            <a:endParaRPr lang="pl-PL" dirty="0">
              <a:latin typeface="Montserrat" pitchFamily="2" charset="77"/>
            </a:endParaRPr>
          </a:p>
          <a:p>
            <a:pPr>
              <a:buFont typeface="Wingdings" pitchFamily="2" charset="2"/>
              <a:buChar char="§"/>
            </a:pPr>
            <a:r>
              <a:rPr lang="pl-PL" dirty="0">
                <a:latin typeface="Montserrat" pitchFamily="2" charset="77"/>
                <a:ea typeface="+mn-lt"/>
                <a:cs typeface="+mn-lt"/>
              </a:rPr>
              <a:t>RBAC</a:t>
            </a:r>
            <a:endParaRPr lang="pl-PL" dirty="0">
              <a:latin typeface="Montserrat" pitchFamily="2" charset="77"/>
            </a:endParaRPr>
          </a:p>
          <a:p>
            <a:pPr>
              <a:buFont typeface="Wingdings" pitchFamily="2" charset="2"/>
              <a:buChar char="§"/>
            </a:pPr>
            <a:r>
              <a:rPr lang="pl-PL" dirty="0">
                <a:latin typeface="Montserrat" pitchFamily="2" charset="77"/>
                <a:ea typeface="+mn-lt"/>
                <a:cs typeface="+mn-lt"/>
              </a:rPr>
              <a:t>Monitoring </a:t>
            </a:r>
            <a:endParaRPr lang="pl-PL" dirty="0">
              <a:latin typeface="Montserrat" pitchFamily="2" charset="77"/>
            </a:endParaRPr>
          </a:p>
          <a:p>
            <a:pPr>
              <a:buFont typeface="Wingdings" pitchFamily="2" charset="2"/>
              <a:buChar char="§"/>
            </a:pPr>
            <a:r>
              <a:rPr lang="pl-PL" dirty="0" err="1">
                <a:latin typeface="Montserrat" pitchFamily="2" charset="77"/>
                <a:ea typeface="+mn-lt"/>
                <a:cs typeface="+mn-lt"/>
              </a:rPr>
              <a:t>Encryption</a:t>
            </a:r>
            <a:endParaRPr lang="pl-PL" dirty="0">
              <a:latin typeface="Montserrat" pitchFamily="2" charset="77"/>
            </a:endParaRPr>
          </a:p>
          <a:p>
            <a:pPr>
              <a:buFont typeface="Wingdings" pitchFamily="2" charset="2"/>
              <a:buChar char="§"/>
            </a:pPr>
            <a:r>
              <a:rPr lang="pl-PL" dirty="0">
                <a:latin typeface="Montserrat" pitchFamily="2" charset="77"/>
                <a:ea typeface="+mn-lt"/>
                <a:cs typeface="+mn-lt"/>
              </a:rPr>
              <a:t>Service </a:t>
            </a:r>
            <a:r>
              <a:rPr lang="pl-PL" dirty="0" err="1">
                <a:latin typeface="Montserrat" pitchFamily="2" charset="77"/>
                <a:ea typeface="+mn-lt"/>
                <a:cs typeface="+mn-lt"/>
              </a:rPr>
              <a:t>Mesh</a:t>
            </a:r>
            <a:r>
              <a:rPr lang="pl-PL" dirty="0">
                <a:latin typeface="Montserrat" pitchFamily="2" charset="77"/>
                <a:ea typeface="+mn-lt"/>
                <a:cs typeface="+mn-lt"/>
              </a:rPr>
              <a:t> </a:t>
            </a:r>
            <a:endParaRPr lang="pl-PL" dirty="0">
              <a:latin typeface="Montserrat" pitchFamily="2" charset="77"/>
              <a:cs typeface="Calibri"/>
            </a:endParaRPr>
          </a:p>
        </p:txBody>
      </p:sp>
      <p:sp>
        <p:nvSpPr>
          <p:cNvPr id="2" name="Title 1">
            <a:extLst>
              <a:ext uri="{FF2B5EF4-FFF2-40B4-BE49-F238E27FC236}">
                <a16:creationId xmlns:a16="http://schemas.microsoft.com/office/drawing/2014/main" id="{E901E521-3C15-B6F4-53FB-CAB63916B6E8}"/>
              </a:ext>
            </a:extLst>
          </p:cNvPr>
          <p:cNvSpPr>
            <a:spLocks noGrp="1"/>
          </p:cNvSpPr>
          <p:nvPr>
            <p:ph type="title"/>
          </p:nvPr>
        </p:nvSpPr>
        <p:spPr/>
        <p:txBody>
          <a:bodyPr/>
          <a:lstStyle/>
          <a:p>
            <a:r>
              <a:rPr lang="en-US" dirty="0">
                <a:latin typeface="Montserrat" pitchFamily="2" charset="77"/>
                <a:cs typeface="Calibri Light"/>
              </a:rPr>
              <a:t>AKS - Areas</a:t>
            </a:r>
            <a:endParaRPr lang="en-US" dirty="0">
              <a:latin typeface="Montserrat" pitchFamily="2" charset="77"/>
            </a:endParaRPr>
          </a:p>
        </p:txBody>
      </p:sp>
      <p:sp>
        <p:nvSpPr>
          <p:cNvPr id="3" name="Rectangle 2">
            <a:extLst>
              <a:ext uri="{FF2B5EF4-FFF2-40B4-BE49-F238E27FC236}">
                <a16:creationId xmlns:a16="http://schemas.microsoft.com/office/drawing/2014/main" id="{4257805E-99CC-9247-8662-D911EA258A21}"/>
              </a:ext>
            </a:extLst>
          </p:cNvPr>
          <p:cNvSpPr/>
          <p:nvPr/>
        </p:nvSpPr>
        <p:spPr>
          <a:xfrm>
            <a:off x="913774" y="5510930"/>
            <a:ext cx="7946447" cy="369332"/>
          </a:xfrm>
          <a:prstGeom prst="rect">
            <a:avLst/>
          </a:prstGeom>
        </p:spPr>
        <p:txBody>
          <a:bodyPr wrap="square">
            <a:spAutoFit/>
          </a:bodyPr>
          <a:lstStyle/>
          <a:p>
            <a:r>
              <a:rPr lang="en-GB">
                <a:hlinkClick r:id="rId3"/>
              </a:rPr>
              <a:t>Terraform-Labs/Zjazd4/AKS at master · cloudstateu/Terraform-Labs · GitHub</a:t>
            </a:r>
            <a:endParaRPr lang="pl-PL"/>
          </a:p>
        </p:txBody>
      </p:sp>
    </p:spTree>
    <p:extLst>
      <p:ext uri="{BB962C8B-B14F-4D97-AF65-F5344CB8AC3E}">
        <p14:creationId xmlns:p14="http://schemas.microsoft.com/office/powerpoint/2010/main" val="171954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317500" y="-82153"/>
            <a:ext cx="10515600" cy="1325563"/>
          </a:xfrm>
        </p:spPr>
        <p:txBody>
          <a:bodyPr/>
          <a:lstStyle/>
          <a:p>
            <a:r>
              <a:rPr lang="pl-PL" dirty="0">
                <a:cs typeface="Calibri Light"/>
              </a:rPr>
              <a:t>Proces wydań – propozycja </a:t>
            </a:r>
            <a:endParaRPr lang="pl-PL" dirty="0"/>
          </a:p>
        </p:txBody>
      </p:sp>
      <p:sp>
        <p:nvSpPr>
          <p:cNvPr id="3" name="Content Placeholder 2">
            <a:extLst>
              <a:ext uri="{FF2B5EF4-FFF2-40B4-BE49-F238E27FC236}">
                <a16:creationId xmlns:a16="http://schemas.microsoft.com/office/drawing/2014/main" id="{8A44069B-C7F5-AA3D-569A-74F7ACC3746A}"/>
              </a:ext>
            </a:extLst>
          </p:cNvPr>
          <p:cNvSpPr>
            <a:spLocks noGrp="1"/>
          </p:cNvSpPr>
          <p:nvPr>
            <p:ph sz="quarter" idx="13"/>
          </p:nvPr>
        </p:nvSpPr>
        <p:spPr>
          <a:xfrm>
            <a:off x="317500" y="939801"/>
            <a:ext cx="11341100" cy="6159500"/>
          </a:xfrm>
        </p:spPr>
        <p:txBody>
          <a:bodyPr vert="horz" lIns="91440" tIns="45720" rIns="91440" bIns="45720" rtlCol="0" anchor="ctr">
            <a:normAutofit/>
          </a:bodyPr>
          <a:lstStyle/>
          <a:p>
            <a:pPr>
              <a:buFont typeface="Wingdings" panose="020B0604020202020204" pitchFamily="34" charset="0"/>
              <a:buChar char="§"/>
            </a:pPr>
            <a:r>
              <a:rPr lang="pl-PL" sz="2000" dirty="0">
                <a:latin typeface="Montserrat" pitchFamily="2" charset="77"/>
                <a:ea typeface="+mn-lt"/>
                <a:cs typeface="+mn-lt"/>
              </a:rPr>
              <a:t>1.obraz pochodzi tylko z wskazanego repozytorium obrazów, </a:t>
            </a:r>
            <a:r>
              <a:rPr lang="pl-PL" sz="2000" dirty="0" err="1">
                <a:latin typeface="Montserrat" pitchFamily="2" charset="77"/>
                <a:ea typeface="+mn-lt"/>
                <a:cs typeface="+mn-lt"/>
              </a:rPr>
              <a:t>deployment</a:t>
            </a:r>
            <a:r>
              <a:rPr lang="pl-PL" sz="2000" dirty="0">
                <a:latin typeface="Montserrat" pitchFamily="2" charset="77"/>
                <a:ea typeface="+mn-lt"/>
                <a:cs typeface="+mn-lt"/>
              </a:rPr>
              <a:t> korzysta tylko z dopuszczonych obrazów </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2.deployment zawiera definicję </a:t>
            </a:r>
            <a:r>
              <a:rPr lang="pl-PL" sz="2000" dirty="0" err="1">
                <a:latin typeface="Montserrat" pitchFamily="2" charset="77"/>
                <a:ea typeface="+mn-lt"/>
                <a:cs typeface="+mn-lt"/>
              </a:rPr>
              <a:t>liveness</a:t>
            </a:r>
            <a:r>
              <a:rPr lang="pl-PL" sz="2000" dirty="0">
                <a:latin typeface="Montserrat" pitchFamily="2" charset="77"/>
                <a:ea typeface="+mn-lt"/>
                <a:cs typeface="+mn-lt"/>
              </a:rPr>
              <a:t> </a:t>
            </a:r>
            <a:r>
              <a:rPr lang="pl-PL" sz="2000" dirty="0" err="1">
                <a:latin typeface="Montserrat" pitchFamily="2" charset="77"/>
                <a:ea typeface="+mn-lt"/>
                <a:cs typeface="+mn-lt"/>
              </a:rPr>
              <a:t>probe</a:t>
            </a:r>
            <a:r>
              <a:rPr lang="pl-PL" sz="2000" dirty="0">
                <a:latin typeface="Montserrat" pitchFamily="2" charset="77"/>
                <a:ea typeface="+mn-lt"/>
                <a:cs typeface="+mn-lt"/>
              </a:rPr>
              <a:t> oraz </a:t>
            </a:r>
            <a:r>
              <a:rPr lang="pl-PL" sz="2000" dirty="0" err="1">
                <a:latin typeface="Montserrat" pitchFamily="2" charset="77"/>
                <a:ea typeface="+mn-lt"/>
                <a:cs typeface="+mn-lt"/>
              </a:rPr>
              <a:t>readiness</a:t>
            </a:r>
            <a:r>
              <a:rPr lang="pl-PL" sz="2000" dirty="0">
                <a:latin typeface="Montserrat" pitchFamily="2" charset="77"/>
                <a:ea typeface="+mn-lt"/>
                <a:cs typeface="+mn-lt"/>
              </a:rPr>
              <a:t> </a:t>
            </a:r>
            <a:r>
              <a:rPr lang="pl-PL" sz="2000" dirty="0" err="1">
                <a:latin typeface="Montserrat" pitchFamily="2" charset="77"/>
                <a:ea typeface="+mn-lt"/>
                <a:cs typeface="+mn-lt"/>
              </a:rPr>
              <a:t>probe</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3.dostarczanie parametrów odbywa się tylko poprzez </a:t>
            </a:r>
            <a:r>
              <a:rPr lang="pl-PL" sz="2000" dirty="0" err="1">
                <a:latin typeface="Montserrat" pitchFamily="2" charset="77"/>
                <a:ea typeface="+mn-lt"/>
                <a:cs typeface="+mn-lt"/>
              </a:rPr>
              <a:t>config</a:t>
            </a:r>
            <a:r>
              <a:rPr lang="pl-PL" sz="2000" dirty="0">
                <a:latin typeface="Montserrat" pitchFamily="2" charset="77"/>
                <a:ea typeface="+mn-lt"/>
                <a:cs typeface="+mn-lt"/>
              </a:rPr>
              <a:t>-mapę (zwykłą lub plikową), nazwa </a:t>
            </a:r>
            <a:r>
              <a:rPr lang="pl-PL" sz="2000" dirty="0" err="1">
                <a:latin typeface="Montserrat" pitchFamily="2" charset="77"/>
                <a:ea typeface="+mn-lt"/>
                <a:cs typeface="+mn-lt"/>
              </a:rPr>
              <a:t>config</a:t>
            </a:r>
            <a:r>
              <a:rPr lang="pl-PL" sz="2000" dirty="0">
                <a:latin typeface="Montserrat" pitchFamily="2" charset="77"/>
                <a:ea typeface="+mn-lt"/>
                <a:cs typeface="+mn-lt"/>
              </a:rPr>
              <a:t>-mapy jest ustandaryzowana, </a:t>
            </a:r>
            <a:r>
              <a:rPr lang="pl-PL" sz="2000" dirty="0" err="1">
                <a:latin typeface="Montserrat" pitchFamily="2" charset="77"/>
                <a:ea typeface="+mn-lt"/>
                <a:cs typeface="+mn-lt"/>
              </a:rPr>
              <a:t>config</a:t>
            </a:r>
            <a:r>
              <a:rPr lang="pl-PL" sz="2000" dirty="0">
                <a:latin typeface="Montserrat" pitchFamily="2" charset="77"/>
                <a:ea typeface="+mn-lt"/>
                <a:cs typeface="+mn-lt"/>
              </a:rPr>
              <a:t>-mapa nie jest współdzielona pomiędzy </a:t>
            </a:r>
            <a:r>
              <a:rPr lang="pl-PL" sz="2000" dirty="0" err="1">
                <a:latin typeface="Montserrat" pitchFamily="2" charset="77"/>
                <a:ea typeface="+mn-lt"/>
                <a:cs typeface="+mn-lt"/>
              </a:rPr>
              <a:t>deploymentami</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4.deployment nie zawiera pojedynczych parametrów środowiska z </a:t>
            </a:r>
            <a:r>
              <a:rPr lang="pl-PL" sz="2000" dirty="0" err="1">
                <a:latin typeface="Montserrat" pitchFamily="2" charset="77"/>
                <a:ea typeface="+mn-lt"/>
                <a:cs typeface="+mn-lt"/>
              </a:rPr>
              <a:t>config</a:t>
            </a:r>
            <a:r>
              <a:rPr lang="pl-PL" sz="2000" dirty="0">
                <a:latin typeface="Montserrat" pitchFamily="2" charset="77"/>
                <a:ea typeface="+mn-lt"/>
                <a:cs typeface="+mn-lt"/>
              </a:rPr>
              <a:t>-map, przekazujemy parametry tylko poprzez </a:t>
            </a:r>
            <a:r>
              <a:rPr lang="pl-PL" sz="2000" dirty="0" err="1">
                <a:latin typeface="Montserrat" pitchFamily="2" charset="77"/>
                <a:ea typeface="+mn-lt"/>
                <a:cs typeface="+mn-lt"/>
              </a:rPr>
              <a:t>config-mape</a:t>
            </a:r>
            <a:r>
              <a:rPr lang="pl-PL" sz="2000" dirty="0">
                <a:latin typeface="Montserrat" pitchFamily="2" charset="77"/>
                <a:ea typeface="+mn-lt"/>
                <a:cs typeface="+mn-lt"/>
              </a:rPr>
              <a:t>, wszystkie zmienne środowiskowe przychodzą z </a:t>
            </a:r>
            <a:r>
              <a:rPr lang="pl-PL" sz="2000" dirty="0" err="1">
                <a:latin typeface="Montserrat" pitchFamily="2" charset="77"/>
                <a:ea typeface="+mn-lt"/>
                <a:cs typeface="+mn-lt"/>
              </a:rPr>
              <a:t>config</a:t>
            </a:r>
            <a:r>
              <a:rPr lang="pl-PL" sz="2000" dirty="0">
                <a:latin typeface="Montserrat" pitchFamily="2" charset="77"/>
                <a:ea typeface="+mn-lt"/>
                <a:cs typeface="+mn-lt"/>
              </a:rPr>
              <a:t>-map</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5.W ramach </a:t>
            </a:r>
            <a:r>
              <a:rPr lang="pl-PL" sz="2000" dirty="0" err="1">
                <a:latin typeface="Montserrat" pitchFamily="2" charset="77"/>
                <a:ea typeface="+mn-lt"/>
                <a:cs typeface="+mn-lt"/>
              </a:rPr>
              <a:t>deploymentu</a:t>
            </a:r>
            <a:r>
              <a:rPr lang="pl-PL" sz="2000" dirty="0">
                <a:latin typeface="Montserrat" pitchFamily="2" charset="77"/>
                <a:ea typeface="+mn-lt"/>
                <a:cs typeface="+mn-lt"/>
              </a:rPr>
              <a:t> nie pozwalamy na modyfikację sekcji CMD </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6.Deploymenty powinny być etykietowane zgodnie z określonym wzorcem, np. </a:t>
            </a:r>
            <a:r>
              <a:rPr lang="pl-PL" sz="2000" dirty="0" err="1">
                <a:latin typeface="Montserrat" pitchFamily="2" charset="77"/>
                <a:ea typeface="+mn-lt"/>
                <a:cs typeface="+mn-lt"/>
              </a:rPr>
              <a:t>app</a:t>
            </a:r>
            <a:r>
              <a:rPr lang="pl-PL" sz="2000" dirty="0">
                <a:latin typeface="Montserrat" pitchFamily="2" charset="77"/>
                <a:ea typeface="+mn-lt"/>
                <a:cs typeface="+mn-lt"/>
              </a:rPr>
              <a:t>=&lt;</a:t>
            </a:r>
            <a:r>
              <a:rPr lang="pl-PL" sz="2000" dirty="0" err="1">
                <a:latin typeface="Montserrat" pitchFamily="2" charset="77"/>
                <a:ea typeface="+mn-lt"/>
                <a:cs typeface="+mn-lt"/>
              </a:rPr>
              <a:t>nazwa_deploymentu</a:t>
            </a:r>
            <a:r>
              <a:rPr lang="pl-PL" sz="2000" dirty="0">
                <a:latin typeface="Montserrat" pitchFamily="2" charset="77"/>
                <a:ea typeface="+mn-lt"/>
                <a:cs typeface="+mn-lt"/>
              </a:rPr>
              <a:t>&gt;</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7.wszystkie działające w kontenerze procesy są uruchomione przez </a:t>
            </a:r>
            <a:r>
              <a:rPr lang="pl-PL" sz="2000" dirty="0" err="1">
                <a:latin typeface="Montserrat" pitchFamily="2" charset="77"/>
                <a:ea typeface="+mn-lt"/>
                <a:cs typeface="+mn-lt"/>
              </a:rPr>
              <a:t>supervisora</a:t>
            </a:r>
            <a:r>
              <a:rPr lang="pl-PL" sz="2000" dirty="0">
                <a:latin typeface="Montserrat" pitchFamily="2" charset="77"/>
                <a:ea typeface="+mn-lt"/>
                <a:cs typeface="+mn-lt"/>
              </a:rPr>
              <a:t> i są pod jego kontrolą, w kontenerze musi działać </a:t>
            </a:r>
            <a:r>
              <a:rPr lang="pl-PL" sz="2000" dirty="0" err="1">
                <a:latin typeface="Montserrat" pitchFamily="2" charset="77"/>
                <a:ea typeface="+mn-lt"/>
                <a:cs typeface="+mn-lt"/>
              </a:rPr>
              <a:t>supervisord</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8.POD wystawia IP:8888/</a:t>
            </a:r>
            <a:r>
              <a:rPr lang="pl-PL" sz="2000" dirty="0" err="1">
                <a:latin typeface="Montserrat" pitchFamily="2" charset="77"/>
                <a:ea typeface="+mn-lt"/>
                <a:cs typeface="+mn-lt"/>
              </a:rPr>
              <a:t>metrics</a:t>
            </a:r>
            <a:r>
              <a:rPr lang="pl-PL" sz="2000" dirty="0">
                <a:latin typeface="Montserrat" pitchFamily="2" charset="77"/>
                <a:ea typeface="+mn-lt"/>
                <a:cs typeface="+mn-lt"/>
              </a:rPr>
              <a:t>, jeden standard prezentacji metryk dla wszystkich rozwiązań.</a:t>
            </a:r>
            <a:endParaRPr lang="pl-PL" sz="2000" dirty="0">
              <a:latin typeface="Montserrat" pitchFamily="2" charset="77"/>
              <a:cs typeface="Calibri" panose="020F0502020204030204"/>
            </a:endParaRPr>
          </a:p>
          <a:p>
            <a:pPr>
              <a:buFont typeface="Wingdings" panose="020B0604020202020204" pitchFamily="34" charset="0"/>
              <a:buChar char="§"/>
            </a:pPr>
            <a:r>
              <a:rPr lang="pl-PL" sz="2000" dirty="0">
                <a:latin typeface="Montserrat" pitchFamily="2" charset="77"/>
                <a:ea typeface="+mn-lt"/>
                <a:cs typeface="+mn-lt"/>
              </a:rPr>
              <a:t>9.Sidecar </a:t>
            </a:r>
            <a:r>
              <a:rPr lang="pl-PL" sz="2000" dirty="0" err="1">
                <a:latin typeface="Montserrat" pitchFamily="2" charset="77"/>
                <a:ea typeface="+mn-lt"/>
                <a:cs typeface="+mn-lt"/>
              </a:rPr>
              <a:t>pattern</a:t>
            </a:r>
            <a:r>
              <a:rPr lang="pl-PL" sz="2000" dirty="0">
                <a:latin typeface="Montserrat" pitchFamily="2" charset="77"/>
                <a:ea typeface="+mn-lt"/>
                <a:cs typeface="+mn-lt"/>
              </a:rPr>
              <a:t> może być zarezerwowany tylko dla usługi infrastruktury takich jak </a:t>
            </a:r>
            <a:r>
              <a:rPr lang="pl-PL" sz="2000" dirty="0" err="1">
                <a:latin typeface="Montserrat" pitchFamily="2" charset="77"/>
                <a:ea typeface="+mn-lt"/>
                <a:cs typeface="+mn-lt"/>
              </a:rPr>
              <a:t>mesh</a:t>
            </a:r>
            <a:r>
              <a:rPr lang="pl-PL" sz="2000" dirty="0">
                <a:latin typeface="Montserrat" pitchFamily="2" charset="77"/>
                <a:ea typeface="+mn-lt"/>
                <a:cs typeface="+mn-lt"/>
              </a:rPr>
              <a:t>, </a:t>
            </a:r>
            <a:r>
              <a:rPr lang="pl-PL" sz="2000" dirty="0" err="1">
                <a:latin typeface="Montserrat" pitchFamily="2" charset="77"/>
                <a:ea typeface="+mn-lt"/>
                <a:cs typeface="+mn-lt"/>
              </a:rPr>
              <a:t>proxy</a:t>
            </a:r>
            <a:r>
              <a:rPr lang="pl-PL" sz="2000" dirty="0">
                <a:latin typeface="Montserrat" pitchFamily="2" charset="77"/>
                <a:ea typeface="+mn-lt"/>
                <a:cs typeface="+mn-lt"/>
              </a:rPr>
              <a:t> lub innych</a:t>
            </a:r>
            <a:endParaRPr lang="pl-PL" sz="2000" dirty="0">
              <a:latin typeface="Montserrat" pitchFamily="2" charset="77"/>
              <a:cs typeface="Calibri" panose="020F0502020204030204"/>
            </a:endParaRPr>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14</a:t>
            </a:fld>
            <a:endParaRPr lang="en-US"/>
          </a:p>
        </p:txBody>
      </p:sp>
    </p:spTree>
    <p:extLst>
      <p:ext uri="{BB962C8B-B14F-4D97-AF65-F5344CB8AC3E}">
        <p14:creationId xmlns:p14="http://schemas.microsoft.com/office/powerpoint/2010/main" val="108846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659524" y="241738"/>
            <a:ext cx="10515600" cy="1325563"/>
          </a:xfrm>
        </p:spPr>
        <p:txBody>
          <a:bodyPr/>
          <a:lstStyle/>
          <a:p>
            <a:r>
              <a:rPr lang="pl-PL">
                <a:cs typeface="Calibri Light"/>
              </a:rPr>
              <a:t>AKS Network</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15</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659524" y="2340793"/>
            <a:ext cx="10363826" cy="3424107"/>
          </a:xfrm>
        </p:spPr>
        <p:txBody>
          <a:bodyPr/>
          <a:lstStyle/>
          <a:p>
            <a:pPr>
              <a:buFont typeface="Wingdings" pitchFamily="2" charset="2"/>
              <a:buChar char="§"/>
            </a:pPr>
            <a:r>
              <a:rPr lang="pl-PL" dirty="0">
                <a:latin typeface="Montserrat" pitchFamily="2" charset="77"/>
              </a:rPr>
              <a:t>Driver</a:t>
            </a:r>
          </a:p>
          <a:p>
            <a:pPr>
              <a:buFont typeface="Wingdings" pitchFamily="2" charset="2"/>
              <a:buChar char="§"/>
            </a:pPr>
            <a:r>
              <a:rPr lang="pl-PL" dirty="0" err="1">
                <a:latin typeface="Montserrat" pitchFamily="2" charset="77"/>
              </a:rPr>
              <a:t>Ingress</a:t>
            </a:r>
            <a:r>
              <a:rPr lang="pl-PL" dirty="0">
                <a:latin typeface="Montserrat" pitchFamily="2" charset="77"/>
              </a:rPr>
              <a:t> / </a:t>
            </a:r>
            <a:r>
              <a:rPr lang="pl-PL" dirty="0" err="1">
                <a:latin typeface="Montserrat" pitchFamily="2" charset="77"/>
              </a:rPr>
              <a:t>Egress</a:t>
            </a:r>
            <a:endParaRPr lang="pl-PL" dirty="0">
              <a:latin typeface="Montserrat" pitchFamily="2" charset="77"/>
            </a:endParaRPr>
          </a:p>
          <a:p>
            <a:pPr>
              <a:buFont typeface="Wingdings" pitchFamily="2" charset="2"/>
              <a:buChar char="§"/>
            </a:pPr>
            <a:r>
              <a:rPr lang="pl-PL" dirty="0">
                <a:latin typeface="Montserrat" pitchFamily="2" charset="77"/>
              </a:rPr>
              <a:t>DNS</a:t>
            </a:r>
          </a:p>
          <a:p>
            <a:pPr>
              <a:buFont typeface="Wingdings" pitchFamily="2" charset="2"/>
              <a:buChar char="§"/>
            </a:pPr>
            <a:r>
              <a:rPr lang="pl-PL" dirty="0">
                <a:latin typeface="Montserrat" pitchFamily="2" charset="77"/>
              </a:rPr>
              <a:t>API Server</a:t>
            </a:r>
          </a:p>
          <a:p>
            <a:pPr>
              <a:buFont typeface="Wingdings" pitchFamily="2" charset="2"/>
              <a:buChar char="§"/>
            </a:pPr>
            <a:r>
              <a:rPr lang="pl-PL" dirty="0">
                <a:latin typeface="Montserrat" pitchFamily="2" charset="77"/>
              </a:rPr>
              <a:t>Service </a:t>
            </a:r>
            <a:r>
              <a:rPr lang="pl-PL" dirty="0" err="1">
                <a:latin typeface="Montserrat" pitchFamily="2" charset="77"/>
              </a:rPr>
              <a:t>Mesh</a:t>
            </a:r>
            <a:endParaRPr lang="pl-PL" dirty="0">
              <a:latin typeface="Montserrat" pitchFamily="2" charset="77"/>
            </a:endParaRPr>
          </a:p>
          <a:p>
            <a:pPr marL="0" indent="0">
              <a:buNone/>
            </a:pPr>
            <a:endParaRPr lang="pl-PL" dirty="0">
              <a:latin typeface="Montserrat" pitchFamily="2" charset="77"/>
            </a:endParaRPr>
          </a:p>
        </p:txBody>
      </p:sp>
      <p:pic>
        <p:nvPicPr>
          <p:cNvPr id="8" name="Google Shape;125;p22">
            <a:extLst>
              <a:ext uri="{FF2B5EF4-FFF2-40B4-BE49-F238E27FC236}">
                <a16:creationId xmlns:a16="http://schemas.microsoft.com/office/drawing/2014/main" id="{FE5B68EB-9B51-8745-B0BB-C32F6CD5C9A5}"/>
              </a:ext>
            </a:extLst>
          </p:cNvPr>
          <p:cNvPicPr preferRelativeResize="0"/>
          <p:nvPr/>
        </p:nvPicPr>
        <p:blipFill>
          <a:blip r:embed="rId3">
            <a:alphaModFix/>
          </a:blip>
          <a:stretch>
            <a:fillRect/>
          </a:stretch>
        </p:blipFill>
        <p:spPr>
          <a:xfrm>
            <a:off x="5549461" y="1567301"/>
            <a:ext cx="6522295" cy="4517207"/>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03023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838200" y="365125"/>
            <a:ext cx="10515600" cy="1325563"/>
          </a:xfrm>
        </p:spPr>
        <p:txBody>
          <a:bodyPr/>
          <a:lstStyle/>
          <a:p>
            <a:r>
              <a:rPr lang="pl-PL">
                <a:cs typeface="Calibri Light"/>
              </a:rPr>
              <a:t>AKS - Service </a:t>
            </a:r>
            <a:r>
              <a:rPr lang="pl-PL" err="1">
                <a:cs typeface="Calibri Light"/>
              </a:rPr>
              <a:t>Accounts</a:t>
            </a:r>
            <a:r>
              <a:rPr lang="pl-PL">
                <a:cs typeface="Calibri Light"/>
              </a:rPr>
              <a:t> + RBAC</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16</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838200" y="1690688"/>
            <a:ext cx="10363826" cy="5030787"/>
          </a:xfrm>
        </p:spPr>
        <p:txBody>
          <a:bodyPr>
            <a:normAutofit/>
          </a:bodyPr>
          <a:lstStyle/>
          <a:p>
            <a:pPr marL="0" indent="0">
              <a:lnSpc>
                <a:spcPct val="100000"/>
              </a:lnSpc>
              <a:buClr>
                <a:schemeClr val="dk2"/>
              </a:buClr>
              <a:buSzPts val="1300"/>
              <a:buNone/>
            </a:pPr>
            <a:r>
              <a:rPr lang="pl-PL" b="1">
                <a:latin typeface="Montserrat" pitchFamily="2" charset="77"/>
              </a:rPr>
              <a:t>Potencjalne konta startowe do pracy z klastrem</a:t>
            </a:r>
          </a:p>
          <a:p>
            <a:pPr lvl="1">
              <a:lnSpc>
                <a:spcPct val="100000"/>
              </a:lnSpc>
              <a:buClr>
                <a:schemeClr val="dk2"/>
              </a:buClr>
              <a:buSzPts val="1300"/>
              <a:buFont typeface="Wingdings" pitchFamily="2" charset="2"/>
              <a:buChar char="§"/>
            </a:pPr>
            <a:r>
              <a:rPr lang="pl-PL">
                <a:latin typeface="Montserrat" pitchFamily="2" charset="77"/>
              </a:rPr>
              <a:t>Instalator klastra K8s*</a:t>
            </a:r>
          </a:p>
          <a:p>
            <a:pPr lvl="1">
              <a:lnSpc>
                <a:spcPct val="100000"/>
              </a:lnSpc>
              <a:buClr>
                <a:schemeClr val="dk2"/>
              </a:buClr>
              <a:buSzPts val="1300"/>
              <a:buFont typeface="Wingdings" pitchFamily="2" charset="2"/>
              <a:buChar char="§"/>
            </a:pPr>
            <a:r>
              <a:rPr lang="pl-PL">
                <a:latin typeface="Montserrat" pitchFamily="2" charset="77"/>
              </a:rPr>
              <a:t>Konto w ramach którego pracuje klaster K8s*</a:t>
            </a:r>
          </a:p>
          <a:p>
            <a:pPr lvl="1">
              <a:lnSpc>
                <a:spcPct val="100000"/>
              </a:lnSpc>
              <a:buClr>
                <a:schemeClr val="dk2"/>
              </a:buClr>
              <a:buSzPts val="1300"/>
              <a:buFont typeface="Wingdings" pitchFamily="2" charset="2"/>
              <a:buChar char="§"/>
            </a:pPr>
            <a:r>
              <a:rPr lang="pl-PL">
                <a:latin typeface="Montserrat" pitchFamily="2" charset="77"/>
              </a:rPr>
              <a:t>Developer w ramach klastra K8s</a:t>
            </a:r>
          </a:p>
          <a:p>
            <a:pPr lvl="1">
              <a:lnSpc>
                <a:spcPct val="100000"/>
              </a:lnSpc>
              <a:buClr>
                <a:schemeClr val="dk2"/>
              </a:buClr>
              <a:buSzPts val="1300"/>
              <a:buFont typeface="Wingdings" pitchFamily="2" charset="2"/>
              <a:buChar char="§"/>
            </a:pPr>
            <a:r>
              <a:rPr lang="pl-PL" err="1">
                <a:latin typeface="Montserrat" pitchFamily="2" charset="77"/>
              </a:rPr>
              <a:t>DevOps</a:t>
            </a:r>
            <a:r>
              <a:rPr lang="pl-PL">
                <a:latin typeface="Montserrat" pitchFamily="2" charset="77"/>
              </a:rPr>
              <a:t> w ramach klastra K8s (osoba od automatyzacji wydań)</a:t>
            </a:r>
          </a:p>
          <a:p>
            <a:pPr lvl="1">
              <a:lnSpc>
                <a:spcPct val="100000"/>
              </a:lnSpc>
              <a:buClr>
                <a:schemeClr val="dk2"/>
              </a:buClr>
              <a:buSzPts val="1300"/>
              <a:buFont typeface="Wingdings" pitchFamily="2" charset="2"/>
              <a:buChar char="§"/>
            </a:pPr>
            <a:r>
              <a:rPr lang="pl-PL">
                <a:latin typeface="Montserrat" pitchFamily="2" charset="77"/>
              </a:rPr>
              <a:t>Konto techniczne do </a:t>
            </a:r>
            <a:r>
              <a:rPr lang="pl-PL" err="1">
                <a:latin typeface="Montserrat" pitchFamily="2" charset="77"/>
              </a:rPr>
              <a:t>deploymentu</a:t>
            </a:r>
            <a:r>
              <a:rPr lang="pl-PL">
                <a:latin typeface="Montserrat" pitchFamily="2" charset="77"/>
              </a:rPr>
              <a:t> rozwiązań na klaster K8</a:t>
            </a:r>
          </a:p>
          <a:p>
            <a:pPr marL="0" indent="0">
              <a:lnSpc>
                <a:spcPct val="100000"/>
              </a:lnSpc>
              <a:buClr>
                <a:schemeClr val="dk2"/>
              </a:buClr>
              <a:buSzPts val="1300"/>
              <a:buNone/>
            </a:pPr>
            <a:r>
              <a:rPr lang="pl-PL" sz="2400">
                <a:latin typeface="Montserrat" pitchFamily="2" charset="77"/>
              </a:rPr>
              <a:t>(część możecie zastąpić </a:t>
            </a:r>
            <a:r>
              <a:rPr lang="pl-PL" sz="2400" err="1">
                <a:latin typeface="Montserrat" pitchFamily="2" charset="77"/>
              </a:rPr>
              <a:t>Managed</a:t>
            </a:r>
            <a:r>
              <a:rPr lang="pl-PL" sz="2400">
                <a:latin typeface="Montserrat" pitchFamily="2" charset="77"/>
              </a:rPr>
              <a:t> Identity)</a:t>
            </a:r>
          </a:p>
        </p:txBody>
      </p:sp>
    </p:spTree>
    <p:extLst>
      <p:ext uri="{BB962C8B-B14F-4D97-AF65-F5344CB8AC3E}">
        <p14:creationId xmlns:p14="http://schemas.microsoft.com/office/powerpoint/2010/main" val="80564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838200" y="365125"/>
            <a:ext cx="10515600" cy="1325563"/>
          </a:xfrm>
        </p:spPr>
        <p:txBody>
          <a:bodyPr/>
          <a:lstStyle/>
          <a:p>
            <a:r>
              <a:rPr lang="pl-PL">
                <a:cs typeface="Calibri Light"/>
              </a:rPr>
              <a:t>Open Service </a:t>
            </a:r>
            <a:r>
              <a:rPr lang="pl-PL" err="1">
                <a:cs typeface="Calibri Light"/>
              </a:rPr>
              <a:t>Mesh</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17</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838200" y="1690688"/>
            <a:ext cx="10363826" cy="3424107"/>
          </a:xfrm>
        </p:spPr>
        <p:txBody>
          <a:bodyPr>
            <a:normAutofit lnSpcReduction="10000"/>
          </a:bodyPr>
          <a:lstStyle/>
          <a:p>
            <a:pPr marL="603250" indent="0">
              <a:spcBef>
                <a:spcPts val="0"/>
              </a:spcBef>
              <a:buClr>
                <a:schemeClr val="dk2"/>
              </a:buClr>
              <a:buSzPts val="1300"/>
              <a:buNone/>
            </a:pPr>
            <a:r>
              <a:rPr lang="pl-PL" b="1">
                <a:solidFill>
                  <a:schemeClr val="dk2"/>
                </a:solidFill>
                <a:latin typeface="Montserrat" pitchFamily="2" charset="77"/>
              </a:rPr>
              <a:t>Potencjalne konta startowe do pracy z klastrem</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Instalator klastra K8s*</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Konto w ramach którego pracuje klaster K8s*</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Developer w ramach klastra K8s</a:t>
            </a:r>
          </a:p>
          <a:p>
            <a:pPr marL="914400" indent="-311150">
              <a:spcBef>
                <a:spcPts val="0"/>
              </a:spcBef>
              <a:buClr>
                <a:schemeClr val="dk2"/>
              </a:buClr>
              <a:buSzPts val="1300"/>
              <a:buFont typeface="Wingdings" pitchFamily="2" charset="2"/>
              <a:buChar char="§"/>
            </a:pPr>
            <a:r>
              <a:rPr lang="pl-PL" err="1">
                <a:solidFill>
                  <a:schemeClr val="dk2"/>
                </a:solidFill>
                <a:latin typeface="Montserrat" pitchFamily="2" charset="77"/>
              </a:rPr>
              <a:t>DevOps</a:t>
            </a:r>
            <a:r>
              <a:rPr lang="pl-PL">
                <a:solidFill>
                  <a:schemeClr val="dk2"/>
                </a:solidFill>
                <a:latin typeface="Montserrat" pitchFamily="2" charset="77"/>
              </a:rPr>
              <a:t> w ramach klastra K8s (osoba od automatyzacji wydań)</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Konto techniczne do </a:t>
            </a:r>
            <a:r>
              <a:rPr lang="pl-PL" err="1">
                <a:solidFill>
                  <a:schemeClr val="dk2"/>
                </a:solidFill>
                <a:latin typeface="Montserrat" pitchFamily="2" charset="77"/>
              </a:rPr>
              <a:t>deploymentu</a:t>
            </a:r>
            <a:r>
              <a:rPr lang="pl-PL">
                <a:solidFill>
                  <a:schemeClr val="dk2"/>
                </a:solidFill>
                <a:latin typeface="Montserrat" pitchFamily="2" charset="77"/>
              </a:rPr>
              <a:t> rozwiązań na klaster K8</a:t>
            </a:r>
          </a:p>
          <a:p>
            <a:pPr marL="603250" indent="0">
              <a:spcBef>
                <a:spcPts val="0"/>
              </a:spcBef>
              <a:buClr>
                <a:schemeClr val="dk2"/>
              </a:buClr>
              <a:buSzPts val="1300"/>
              <a:buNone/>
            </a:pPr>
            <a:r>
              <a:rPr lang="pl-PL">
                <a:solidFill>
                  <a:schemeClr val="dk2"/>
                </a:solidFill>
                <a:latin typeface="Montserrat" pitchFamily="2" charset="77"/>
              </a:rPr>
              <a:t>(część możecie zastąpić </a:t>
            </a:r>
            <a:r>
              <a:rPr lang="pl-PL" err="1">
                <a:solidFill>
                  <a:schemeClr val="dk2"/>
                </a:solidFill>
                <a:latin typeface="Montserrat" pitchFamily="2" charset="77"/>
              </a:rPr>
              <a:t>Managed</a:t>
            </a:r>
            <a:r>
              <a:rPr lang="pl-PL">
                <a:solidFill>
                  <a:schemeClr val="dk2"/>
                </a:solidFill>
                <a:latin typeface="Montserrat" pitchFamily="2" charset="77"/>
              </a:rPr>
              <a:t> Identity)</a:t>
            </a:r>
          </a:p>
        </p:txBody>
      </p:sp>
    </p:spTree>
    <p:extLst>
      <p:ext uri="{BB962C8B-B14F-4D97-AF65-F5344CB8AC3E}">
        <p14:creationId xmlns:p14="http://schemas.microsoft.com/office/powerpoint/2010/main" val="61523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53693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D77980-5DE2-9945-8FB5-77B1699CF4AE}"/>
              </a:ext>
            </a:extLst>
          </p:cNvPr>
          <p:cNvPicPr>
            <a:picLocks noChangeAspect="1"/>
          </p:cNvPicPr>
          <p:nvPr/>
        </p:nvPicPr>
        <p:blipFill>
          <a:blip r:embed="rId3"/>
          <a:stretch>
            <a:fillRect/>
          </a:stretch>
        </p:blipFill>
        <p:spPr>
          <a:xfrm>
            <a:off x="0" y="0"/>
            <a:ext cx="12192000" cy="6858000"/>
          </a:xfrm>
          <a:prstGeom prst="rect">
            <a:avLst/>
          </a:prstGeom>
        </p:spPr>
      </p:pic>
      <p:cxnSp>
        <p:nvCxnSpPr>
          <p:cNvPr id="16" name="Straight Connector 15">
            <a:extLst>
              <a:ext uri="{FF2B5EF4-FFF2-40B4-BE49-F238E27FC236}">
                <a16:creationId xmlns:a16="http://schemas.microsoft.com/office/drawing/2014/main" id="{943E0AA7-0AF0-B047-B689-E2174B8D48D6}"/>
              </a:ext>
            </a:extLst>
          </p:cNvPr>
          <p:cNvCxnSpPr>
            <a:cxnSpLocks/>
          </p:cNvCxnSpPr>
          <p:nvPr/>
        </p:nvCxnSpPr>
        <p:spPr>
          <a:xfrm>
            <a:off x="1608628" y="3839510"/>
            <a:ext cx="8776343" cy="0"/>
          </a:xfrm>
          <a:prstGeom prst="line">
            <a:avLst/>
          </a:prstGeom>
          <a:ln w="177800">
            <a:solidFill>
              <a:srgbClr val="CCFFF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3168AF-E011-374A-9243-F843C8027900}"/>
              </a:ext>
            </a:extLst>
          </p:cNvPr>
          <p:cNvSpPr txBox="1"/>
          <p:nvPr/>
        </p:nvSpPr>
        <p:spPr>
          <a:xfrm>
            <a:off x="1623644" y="3296096"/>
            <a:ext cx="9023993" cy="1867306"/>
          </a:xfrm>
          <a:prstGeom prst="rect">
            <a:avLst/>
          </a:prstGeom>
          <a:noFill/>
        </p:spPr>
        <p:txBody>
          <a:bodyPr vert="horz" wrap="square" lIns="0" tIns="0" rIns="0" bIns="0" rtlCol="0" anchor="t">
            <a:spAutoFit/>
          </a:bodyPr>
          <a:lstStyle/>
          <a:p>
            <a:pPr>
              <a:lnSpc>
                <a:spcPct val="130000"/>
              </a:lnSpc>
            </a:pPr>
            <a:r>
              <a:rPr lang="en-GB" sz="3200" b="1">
                <a:solidFill>
                  <a:srgbClr val="01345D"/>
                </a:solidFill>
                <a:latin typeface="Montserrat"/>
              </a:rPr>
              <a:t>Securing AKS in Azure – how to make your service secure from day one! (or event two ;)</a:t>
            </a:r>
            <a:endParaRPr lang="en-US"/>
          </a:p>
        </p:txBody>
      </p:sp>
      <p:pic>
        <p:nvPicPr>
          <p:cNvPr id="15" name="Graphic 14">
            <a:extLst>
              <a:ext uri="{FF2B5EF4-FFF2-40B4-BE49-F238E27FC236}">
                <a16:creationId xmlns:a16="http://schemas.microsoft.com/office/drawing/2014/main" id="{DF9CE5A1-BA9D-6345-913C-228BAF2EC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17" y="1752636"/>
            <a:ext cx="2273256" cy="544830"/>
          </a:xfrm>
          <a:prstGeom prst="rect">
            <a:avLst/>
          </a:prstGeom>
        </p:spPr>
      </p:pic>
      <p:sp>
        <p:nvSpPr>
          <p:cNvPr id="9" name="TextBox 8">
            <a:extLst>
              <a:ext uri="{FF2B5EF4-FFF2-40B4-BE49-F238E27FC236}">
                <a16:creationId xmlns:a16="http://schemas.microsoft.com/office/drawing/2014/main" id="{8C3A61DF-2897-C24C-8E92-6AF1EA119D4B}"/>
              </a:ext>
            </a:extLst>
          </p:cNvPr>
          <p:cNvSpPr txBox="1"/>
          <p:nvPr/>
        </p:nvSpPr>
        <p:spPr>
          <a:xfrm>
            <a:off x="1623644" y="2930159"/>
            <a:ext cx="4362027" cy="290721"/>
          </a:xfrm>
          <a:prstGeom prst="rect">
            <a:avLst/>
          </a:prstGeom>
          <a:noFill/>
        </p:spPr>
        <p:txBody>
          <a:bodyPr vert="horz" wrap="square" lIns="0" tIns="0" rIns="0" bIns="0" rtlCol="0" anchor="t">
            <a:spAutoFit/>
          </a:bodyPr>
          <a:lstStyle/>
          <a:p>
            <a:pPr>
              <a:lnSpc>
                <a:spcPct val="130000"/>
              </a:lnSpc>
            </a:pPr>
            <a:r>
              <a:rPr lang="pl-PL" sz="1600" b="1" spc="150" err="1">
                <a:solidFill>
                  <a:srgbClr val="009DDD"/>
                </a:solidFill>
                <a:latin typeface="Montserrat"/>
              </a:rPr>
              <a:t>Azure</a:t>
            </a:r>
            <a:r>
              <a:rPr lang="pl-PL" sz="1600" b="1" spc="150">
                <a:solidFill>
                  <a:srgbClr val="009DDD"/>
                </a:solidFill>
                <a:latin typeface="Montserrat"/>
              </a:rPr>
              <a:t> </a:t>
            </a:r>
            <a:r>
              <a:rPr lang="pl-PL" sz="1600" b="1" spc="150" err="1">
                <a:solidFill>
                  <a:srgbClr val="009DDD"/>
                </a:solidFill>
                <a:latin typeface="Montserrat"/>
              </a:rPr>
              <a:t>Summit</a:t>
            </a:r>
            <a:r>
              <a:rPr lang="pl-PL" sz="1600" b="1" spc="150">
                <a:solidFill>
                  <a:srgbClr val="009DDD"/>
                </a:solidFill>
                <a:latin typeface="Montserrat"/>
              </a:rPr>
              <a:t> 2022</a:t>
            </a:r>
            <a:endParaRPr lang="pl-PL" sz="1600" b="1" spc="150">
              <a:solidFill>
                <a:srgbClr val="009DDD"/>
              </a:solidFill>
              <a:latin typeface="Montserrat" pitchFamily="2" charset="77"/>
            </a:endParaRPr>
          </a:p>
        </p:txBody>
      </p:sp>
    </p:spTree>
    <p:extLst>
      <p:ext uri="{BB962C8B-B14F-4D97-AF65-F5344CB8AC3E}">
        <p14:creationId xmlns:p14="http://schemas.microsoft.com/office/powerpoint/2010/main" val="361037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45F1F9-38D4-49A0-9E34-B3364E5EC352}"/>
              </a:ext>
            </a:extLst>
          </p:cNvPr>
          <p:cNvSpPr>
            <a:spLocks noGrp="1"/>
          </p:cNvSpPr>
          <p:nvPr>
            <p:ph type="title"/>
          </p:nvPr>
        </p:nvSpPr>
        <p:spPr/>
        <p:txBody>
          <a:bodyPr/>
          <a:lstStyle/>
          <a:p>
            <a:r>
              <a:rPr lang="pl-PL"/>
              <a:t>Open Policy Agent (OPA)</a:t>
            </a:r>
          </a:p>
        </p:txBody>
      </p:sp>
      <p:pic>
        <p:nvPicPr>
          <p:cNvPr id="4" name="Symbol zastępczy zawartości 4">
            <a:extLst>
              <a:ext uri="{FF2B5EF4-FFF2-40B4-BE49-F238E27FC236}">
                <a16:creationId xmlns:a16="http://schemas.microsoft.com/office/drawing/2014/main" id="{6450C52A-9486-41CA-A78C-0490099B8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508" y="1350153"/>
            <a:ext cx="5772150" cy="3152775"/>
          </a:xfrm>
          <a:prstGeom prst="rect">
            <a:avLst/>
          </a:prstGeom>
        </p:spPr>
      </p:pic>
      <p:sp>
        <p:nvSpPr>
          <p:cNvPr id="5" name="Prostokąt 4">
            <a:extLst>
              <a:ext uri="{FF2B5EF4-FFF2-40B4-BE49-F238E27FC236}">
                <a16:creationId xmlns:a16="http://schemas.microsoft.com/office/drawing/2014/main" id="{7D756577-4210-4449-BB69-7D0C16B38A97}"/>
              </a:ext>
            </a:extLst>
          </p:cNvPr>
          <p:cNvSpPr/>
          <p:nvPr/>
        </p:nvSpPr>
        <p:spPr>
          <a:xfrm>
            <a:off x="838200" y="2828222"/>
            <a:ext cx="6096000" cy="2031325"/>
          </a:xfrm>
          <a:prstGeom prst="rect">
            <a:avLst/>
          </a:prstGeom>
        </p:spPr>
        <p:txBody>
          <a:bodyPr>
            <a:spAutoFit/>
          </a:bodyPr>
          <a:lstStyle/>
          <a:p>
            <a:r>
              <a:rPr lang="en-US" b="1"/>
              <a:t>Data</a:t>
            </a:r>
            <a:r>
              <a:rPr lang="en-US"/>
              <a:t> is a set of facts about the outside world that OPA refers to while making a decision.</a:t>
            </a:r>
            <a:endParaRPr lang="pl-PL"/>
          </a:p>
          <a:p>
            <a:r>
              <a:rPr lang="en-US" b="1"/>
              <a:t>Query Input</a:t>
            </a:r>
            <a:r>
              <a:rPr lang="en-US"/>
              <a:t> triggers the decision computation</a:t>
            </a:r>
            <a:endParaRPr lang="pl-PL"/>
          </a:p>
          <a:p>
            <a:r>
              <a:rPr lang="en-US" b="1"/>
              <a:t>Policy</a:t>
            </a:r>
            <a:r>
              <a:rPr lang="en-US"/>
              <a:t> specifies the computational logic that for the given </a:t>
            </a:r>
            <a:r>
              <a:rPr lang="en-US" i="1"/>
              <a:t>data</a:t>
            </a:r>
            <a:r>
              <a:rPr lang="en-US"/>
              <a:t> and </a:t>
            </a:r>
            <a:r>
              <a:rPr lang="en-US" i="1"/>
              <a:t>query input</a:t>
            </a:r>
            <a:r>
              <a:rPr lang="en-US"/>
              <a:t> yields a policy decision aka query result. The computational logic is described as a set of policy rules in the OPA’s custom policy language called </a:t>
            </a:r>
            <a:r>
              <a:rPr lang="en-US">
                <a:hlinkClick r:id="rId3"/>
              </a:rPr>
              <a:t>Rego</a:t>
            </a:r>
            <a:r>
              <a:rPr lang="en-US"/>
              <a:t>. </a:t>
            </a:r>
            <a:endParaRPr lang="pl-PL"/>
          </a:p>
        </p:txBody>
      </p:sp>
    </p:spTree>
    <p:extLst>
      <p:ext uri="{BB962C8B-B14F-4D97-AF65-F5344CB8AC3E}">
        <p14:creationId xmlns:p14="http://schemas.microsoft.com/office/powerpoint/2010/main" val="88191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A68AF0-7BBA-4225-89AA-6669726DC1D4}"/>
              </a:ext>
            </a:extLst>
          </p:cNvPr>
          <p:cNvSpPr>
            <a:spLocks noGrp="1"/>
          </p:cNvSpPr>
          <p:nvPr>
            <p:ph type="title"/>
          </p:nvPr>
        </p:nvSpPr>
        <p:spPr>
          <a:xfrm>
            <a:off x="837887" y="264225"/>
            <a:ext cx="10515600" cy="1325563"/>
          </a:xfrm>
        </p:spPr>
        <p:txBody>
          <a:bodyPr/>
          <a:lstStyle/>
          <a:p>
            <a:r>
              <a:rPr lang="pl-PL"/>
              <a:t>OPA K8s </a:t>
            </a:r>
            <a:r>
              <a:rPr lang="pl-PL" err="1"/>
              <a:t>Implementation</a:t>
            </a:r>
            <a:r>
              <a:rPr lang="pl-PL"/>
              <a:t> - </a:t>
            </a:r>
            <a:r>
              <a:rPr lang="pl-PL" err="1"/>
              <a:t>Gatekeeper</a:t>
            </a:r>
            <a:endParaRPr lang="pl-PL"/>
          </a:p>
        </p:txBody>
      </p:sp>
      <p:pic>
        <p:nvPicPr>
          <p:cNvPr id="4" name="Symbol zastępczy zawartości 4">
            <a:extLst>
              <a:ext uri="{FF2B5EF4-FFF2-40B4-BE49-F238E27FC236}">
                <a16:creationId xmlns:a16="http://schemas.microsoft.com/office/drawing/2014/main" id="{963AB044-03AD-45C8-98E8-F11664D67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493" y="1318622"/>
            <a:ext cx="5944452" cy="5350008"/>
          </a:xfrm>
          <a:prstGeom prst="rect">
            <a:avLst/>
          </a:prstGeom>
        </p:spPr>
      </p:pic>
      <p:grpSp>
        <p:nvGrpSpPr>
          <p:cNvPr id="15" name="Group 14">
            <a:extLst>
              <a:ext uri="{FF2B5EF4-FFF2-40B4-BE49-F238E27FC236}">
                <a16:creationId xmlns:a16="http://schemas.microsoft.com/office/drawing/2014/main" id="{6564186C-193B-6341-AC72-3A1CF9D478D8}"/>
              </a:ext>
            </a:extLst>
          </p:cNvPr>
          <p:cNvGrpSpPr/>
          <p:nvPr/>
        </p:nvGrpSpPr>
        <p:grpSpPr>
          <a:xfrm>
            <a:off x="7088177" y="3635042"/>
            <a:ext cx="1866637" cy="444103"/>
            <a:chOff x="7088177" y="3635042"/>
            <a:chExt cx="1866637" cy="444103"/>
          </a:xfrm>
        </p:grpSpPr>
        <p:cxnSp>
          <p:nvCxnSpPr>
            <p:cNvPr id="6" name="Straight Arrow Connector 5">
              <a:extLst>
                <a:ext uri="{FF2B5EF4-FFF2-40B4-BE49-F238E27FC236}">
                  <a16:creationId xmlns:a16="http://schemas.microsoft.com/office/drawing/2014/main" id="{91EAEF30-16E0-1443-87E3-C14DBC09BB26}"/>
                </a:ext>
              </a:extLst>
            </p:cNvPr>
            <p:cNvCxnSpPr/>
            <p:nvPr/>
          </p:nvCxnSpPr>
          <p:spPr>
            <a:xfrm flipH="1">
              <a:off x="7088177" y="3834174"/>
              <a:ext cx="1463040" cy="24497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B9C8499-4591-A346-A89C-C6CFFAE667FA}"/>
                </a:ext>
              </a:extLst>
            </p:cNvPr>
            <p:cNvSpPr/>
            <p:nvPr/>
          </p:nvSpPr>
          <p:spPr>
            <a:xfrm>
              <a:off x="8601667" y="3635042"/>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1</a:t>
              </a:r>
            </a:p>
          </p:txBody>
        </p:sp>
      </p:grpSp>
      <p:grpSp>
        <p:nvGrpSpPr>
          <p:cNvPr id="16" name="Group 15">
            <a:extLst>
              <a:ext uri="{FF2B5EF4-FFF2-40B4-BE49-F238E27FC236}">
                <a16:creationId xmlns:a16="http://schemas.microsoft.com/office/drawing/2014/main" id="{120DEF83-6E76-A847-A4BF-A1975B4B6A68}"/>
              </a:ext>
            </a:extLst>
          </p:cNvPr>
          <p:cNvGrpSpPr/>
          <p:nvPr/>
        </p:nvGrpSpPr>
        <p:grpSpPr>
          <a:xfrm>
            <a:off x="1391968" y="4171067"/>
            <a:ext cx="1256639" cy="1359476"/>
            <a:chOff x="1391968" y="4171067"/>
            <a:chExt cx="1256639" cy="1359476"/>
          </a:xfrm>
        </p:grpSpPr>
        <p:cxnSp>
          <p:nvCxnSpPr>
            <p:cNvPr id="8" name="Straight Arrow Connector 7">
              <a:extLst>
                <a:ext uri="{FF2B5EF4-FFF2-40B4-BE49-F238E27FC236}">
                  <a16:creationId xmlns:a16="http://schemas.microsoft.com/office/drawing/2014/main" id="{8CF1AFF8-3B12-FF42-989B-F9D59A4E68AF}"/>
                </a:ext>
              </a:extLst>
            </p:cNvPr>
            <p:cNvCxnSpPr>
              <a:cxnSpLocks/>
            </p:cNvCxnSpPr>
            <p:nvPr/>
          </p:nvCxnSpPr>
          <p:spPr>
            <a:xfrm>
              <a:off x="1648221" y="4483713"/>
              <a:ext cx="1000386" cy="10468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96E554B-612C-BC4D-8403-F4E0E3AAC3E1}"/>
                </a:ext>
              </a:extLst>
            </p:cNvPr>
            <p:cNvSpPr/>
            <p:nvPr/>
          </p:nvSpPr>
          <p:spPr>
            <a:xfrm>
              <a:off x="1391968" y="4171067"/>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2</a:t>
              </a:r>
            </a:p>
          </p:txBody>
        </p:sp>
      </p:grpSp>
      <p:grpSp>
        <p:nvGrpSpPr>
          <p:cNvPr id="17" name="Group 16">
            <a:extLst>
              <a:ext uri="{FF2B5EF4-FFF2-40B4-BE49-F238E27FC236}">
                <a16:creationId xmlns:a16="http://schemas.microsoft.com/office/drawing/2014/main" id="{B4CE4C0C-AC17-CD47-AC8C-648D171BF95A}"/>
              </a:ext>
            </a:extLst>
          </p:cNvPr>
          <p:cNvGrpSpPr/>
          <p:nvPr/>
        </p:nvGrpSpPr>
        <p:grpSpPr>
          <a:xfrm>
            <a:off x="1568541" y="1928191"/>
            <a:ext cx="1580259" cy="446096"/>
            <a:chOff x="1568541" y="1928191"/>
            <a:chExt cx="1580259" cy="446096"/>
          </a:xfrm>
        </p:grpSpPr>
        <p:cxnSp>
          <p:nvCxnSpPr>
            <p:cNvPr id="12" name="Straight Arrow Connector 11">
              <a:extLst>
                <a:ext uri="{FF2B5EF4-FFF2-40B4-BE49-F238E27FC236}">
                  <a16:creationId xmlns:a16="http://schemas.microsoft.com/office/drawing/2014/main" id="{404FFAD6-FDC5-074B-AAFF-F31C8A94837E}"/>
                </a:ext>
              </a:extLst>
            </p:cNvPr>
            <p:cNvCxnSpPr>
              <a:cxnSpLocks/>
            </p:cNvCxnSpPr>
            <p:nvPr/>
          </p:nvCxnSpPr>
          <p:spPr>
            <a:xfrm>
              <a:off x="1929699" y="2089000"/>
              <a:ext cx="1219101" cy="28528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AA761F2-123A-FE4F-B41B-3E652BF545AE}"/>
                </a:ext>
              </a:extLst>
            </p:cNvPr>
            <p:cNvSpPr/>
            <p:nvPr/>
          </p:nvSpPr>
          <p:spPr>
            <a:xfrm>
              <a:off x="1568541" y="1928191"/>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3</a:t>
              </a:r>
            </a:p>
          </p:txBody>
        </p:sp>
      </p:grpSp>
    </p:spTree>
    <p:extLst>
      <p:ext uri="{BB962C8B-B14F-4D97-AF65-F5344CB8AC3E}">
        <p14:creationId xmlns:p14="http://schemas.microsoft.com/office/powerpoint/2010/main" val="36376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err="1"/>
              <a:t>Gatekeeper</a:t>
            </a:r>
            <a:r>
              <a:rPr lang="pl-PL"/>
              <a:t> </a:t>
            </a:r>
            <a:r>
              <a:rPr lang="pl-PL" err="1"/>
              <a:t>components</a:t>
            </a:r>
            <a:endParaRPr lang="pl-PL"/>
          </a:p>
        </p:txBody>
      </p:sp>
      <p:sp>
        <p:nvSpPr>
          <p:cNvPr id="3" name="Symbol zastępczy zawartości 2"/>
          <p:cNvSpPr>
            <a:spLocks noGrp="1"/>
          </p:cNvSpPr>
          <p:nvPr>
            <p:ph idx="1"/>
          </p:nvPr>
        </p:nvSpPr>
        <p:spPr/>
        <p:txBody>
          <a:bodyPr/>
          <a:lstStyle/>
          <a:p>
            <a:r>
              <a:rPr lang="en-US"/>
              <a:t>Gatekeeper introduces two concepts in order to provide administrators with a powerful and flexible means of controlling their cluster: </a:t>
            </a:r>
            <a:r>
              <a:rPr lang="en-US" b="1"/>
              <a:t>constraints</a:t>
            </a:r>
            <a:r>
              <a:rPr lang="en-US"/>
              <a:t>, and </a:t>
            </a:r>
            <a:r>
              <a:rPr lang="en-US" b="1"/>
              <a:t>constraint templates</a:t>
            </a:r>
            <a:r>
              <a:rPr lang="en-US"/>
              <a:t>, both of which are concepts inherited from the Open Policy Agent </a:t>
            </a:r>
            <a:r>
              <a:rPr lang="en-US">
                <a:hlinkClick r:id="rId2"/>
              </a:rPr>
              <a:t>Constraint Framework</a:t>
            </a:r>
            <a:r>
              <a:rPr lang="en-US"/>
              <a:t>.</a:t>
            </a:r>
          </a:p>
          <a:p>
            <a:r>
              <a:rPr lang="en-US" b="1"/>
              <a:t>Constraints</a:t>
            </a:r>
            <a:r>
              <a:rPr lang="en-US"/>
              <a:t> are the representation of your security policy—they define the requirements and range of enforcement. </a:t>
            </a:r>
          </a:p>
          <a:p>
            <a:r>
              <a:rPr lang="en-US" b="1"/>
              <a:t>Constraint templates</a:t>
            </a:r>
            <a:r>
              <a:rPr lang="en-US"/>
              <a:t> are reusable statements (written in </a:t>
            </a:r>
            <a:r>
              <a:rPr lang="en-US">
                <a:hlinkClick r:id="rId3"/>
              </a:rPr>
              <a:t>Rego</a:t>
            </a:r>
            <a:r>
              <a:rPr lang="en-US"/>
              <a:t>) that apply logic to evaluate specific fields in Kubernetes objects, based on requirements defined in constraints.</a:t>
            </a:r>
          </a:p>
          <a:p>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21</a:t>
            </a:fld>
            <a:endParaRPr lang="pl-PL"/>
          </a:p>
        </p:txBody>
      </p:sp>
    </p:spTree>
    <p:extLst>
      <p:ext uri="{BB962C8B-B14F-4D97-AF65-F5344CB8AC3E}">
        <p14:creationId xmlns:p14="http://schemas.microsoft.com/office/powerpoint/2010/main" val="2721898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200" y="365125"/>
            <a:ext cx="10515600" cy="885948"/>
          </a:xfrm>
        </p:spPr>
        <p:txBody>
          <a:bodyPr/>
          <a:lstStyle/>
          <a:p>
            <a:r>
              <a:rPr lang="pl-PL" err="1"/>
              <a:t>Gatekeeper</a:t>
            </a:r>
            <a:r>
              <a:rPr lang="pl-PL"/>
              <a:t> </a:t>
            </a:r>
            <a:r>
              <a:rPr lang="pl-PL" err="1"/>
              <a:t>Template</a:t>
            </a:r>
            <a:endParaRPr lang="pl-PL"/>
          </a:p>
        </p:txBody>
      </p:sp>
      <p:sp>
        <p:nvSpPr>
          <p:cNvPr id="3" name="Symbol zastępczy zawartości 2"/>
          <p:cNvSpPr>
            <a:spLocks noGrp="1"/>
          </p:cNvSpPr>
          <p:nvPr>
            <p:ph idx="1"/>
          </p:nvPr>
        </p:nvSpPr>
        <p:spPr>
          <a:xfrm>
            <a:off x="893883" y="1251073"/>
            <a:ext cx="9900000" cy="967693"/>
          </a:xfrm>
        </p:spPr>
        <p:txBody>
          <a:bodyPr vert="horz" lIns="91440" tIns="45720" rIns="91440" bIns="45720" rtlCol="0" anchor="t">
            <a:normAutofit/>
          </a:bodyPr>
          <a:lstStyle/>
          <a:p>
            <a:pPr marL="0" indent="0">
              <a:buNone/>
            </a:pPr>
            <a:r>
              <a:rPr lang="en-US" sz="2400"/>
              <a:t>It checks for the </a:t>
            </a:r>
            <a:r>
              <a:rPr lang="en-US" sz="2400" b="1"/>
              <a:t>creation</a:t>
            </a:r>
            <a:r>
              <a:rPr lang="en-US" sz="2400"/>
              <a:t> of Pod in a </a:t>
            </a:r>
            <a:r>
              <a:rPr lang="en-US" sz="2400" b="1"/>
              <a:t>default</a:t>
            </a:r>
            <a:r>
              <a:rPr lang="en-US" sz="2400"/>
              <a:t> namespace!</a:t>
            </a:r>
            <a:endParaRPr lang="en-US"/>
          </a:p>
          <a:p>
            <a:endParaRPr lang="en-US"/>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22</a:t>
            </a:fld>
            <a:endParaRPr lang="pl-PL"/>
          </a:p>
        </p:txBody>
      </p:sp>
      <p:pic>
        <p:nvPicPr>
          <p:cNvPr id="6" name="Picture 5" descr="Text&#10;&#10;Description automatically generated">
            <a:extLst>
              <a:ext uri="{FF2B5EF4-FFF2-40B4-BE49-F238E27FC236}">
                <a16:creationId xmlns:a16="http://schemas.microsoft.com/office/drawing/2014/main" id="{64FC5E31-8C30-A447-BD27-27478294B61E}"/>
              </a:ext>
            </a:extLst>
          </p:cNvPr>
          <p:cNvPicPr>
            <a:picLocks noChangeAspect="1"/>
          </p:cNvPicPr>
          <p:nvPr/>
        </p:nvPicPr>
        <p:blipFill>
          <a:blip r:embed="rId2"/>
          <a:stretch>
            <a:fillRect/>
          </a:stretch>
        </p:blipFill>
        <p:spPr>
          <a:xfrm>
            <a:off x="927100" y="1734919"/>
            <a:ext cx="7683500" cy="4572000"/>
          </a:xfrm>
          <a:prstGeom prst="rect">
            <a:avLst/>
          </a:prstGeom>
        </p:spPr>
      </p:pic>
    </p:spTree>
    <p:extLst>
      <p:ext uri="{BB962C8B-B14F-4D97-AF65-F5344CB8AC3E}">
        <p14:creationId xmlns:p14="http://schemas.microsoft.com/office/powerpoint/2010/main" val="290156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93346" y="136525"/>
            <a:ext cx="10515600" cy="1325563"/>
          </a:xfrm>
        </p:spPr>
        <p:txBody>
          <a:bodyPr/>
          <a:lstStyle/>
          <a:p>
            <a:r>
              <a:rPr lang="pl-PL" err="1"/>
              <a:t>Gatekeeper</a:t>
            </a:r>
            <a:r>
              <a:rPr lang="pl-PL"/>
              <a:t> </a:t>
            </a:r>
            <a:r>
              <a:rPr lang="pl-PL" err="1"/>
              <a:t>Constraint</a:t>
            </a:r>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23</a:t>
            </a:fld>
            <a:endParaRPr lang="pl-PL"/>
          </a:p>
        </p:txBody>
      </p:sp>
      <p:sp>
        <p:nvSpPr>
          <p:cNvPr id="3" name="pole tekstowe 2">
            <a:extLst>
              <a:ext uri="{FF2B5EF4-FFF2-40B4-BE49-F238E27FC236}">
                <a16:creationId xmlns:a16="http://schemas.microsoft.com/office/drawing/2014/main" id="{D5E6FF43-4713-41BC-B459-FFBBA43188C5}"/>
              </a:ext>
            </a:extLst>
          </p:cNvPr>
          <p:cNvSpPr txBox="1"/>
          <p:nvPr/>
        </p:nvSpPr>
        <p:spPr>
          <a:xfrm>
            <a:off x="572477" y="4176415"/>
            <a:ext cx="9591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https://open-policy-agent.github.io/gatekeeper/website/docs/howto/</a:t>
            </a:r>
            <a:endParaRPr lang="pl-PL"/>
          </a:p>
          <a:p>
            <a:endParaRPr lang="en-US">
              <a:ea typeface="Calibri"/>
              <a:cs typeface="Calibri"/>
            </a:endParaRPr>
          </a:p>
        </p:txBody>
      </p:sp>
      <p:pic>
        <p:nvPicPr>
          <p:cNvPr id="7" name="Picture 6" descr="Text&#10;&#10;Description automatically generated">
            <a:extLst>
              <a:ext uri="{FF2B5EF4-FFF2-40B4-BE49-F238E27FC236}">
                <a16:creationId xmlns:a16="http://schemas.microsoft.com/office/drawing/2014/main" id="{E9D0619B-346E-BB49-B45A-0F5488E71365}"/>
              </a:ext>
            </a:extLst>
          </p:cNvPr>
          <p:cNvPicPr>
            <a:picLocks noChangeAspect="1"/>
          </p:cNvPicPr>
          <p:nvPr/>
        </p:nvPicPr>
        <p:blipFill>
          <a:blip r:embed="rId4"/>
          <a:stretch>
            <a:fillRect/>
          </a:stretch>
        </p:blipFill>
        <p:spPr>
          <a:xfrm>
            <a:off x="572477" y="1260600"/>
            <a:ext cx="6722892" cy="2692199"/>
          </a:xfrm>
          <a:prstGeom prst="rect">
            <a:avLst/>
          </a:prstGeom>
        </p:spPr>
      </p:pic>
    </p:spTree>
    <p:extLst>
      <p:ext uri="{BB962C8B-B14F-4D97-AF65-F5344CB8AC3E}">
        <p14:creationId xmlns:p14="http://schemas.microsoft.com/office/powerpoint/2010/main" val="363980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by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Azure</a:t>
            </a: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 Policy</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93708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304F5A-D38B-4B79-B8D0-671CDAB4DE81}"/>
              </a:ext>
            </a:extLst>
          </p:cNvPr>
          <p:cNvSpPr>
            <a:spLocks noGrp="1"/>
          </p:cNvSpPr>
          <p:nvPr>
            <p:ph type="title"/>
          </p:nvPr>
        </p:nvSpPr>
        <p:spPr/>
        <p:txBody>
          <a:bodyPr/>
          <a:lstStyle/>
          <a:p>
            <a:r>
              <a:rPr lang="en-US" b="1"/>
              <a:t>Azure Policy for</a:t>
            </a:r>
            <a:r>
              <a:rPr lang="pl-PL" b="1"/>
              <a:t> AKS</a:t>
            </a:r>
            <a:endParaRPr lang="pl-PL"/>
          </a:p>
        </p:txBody>
      </p:sp>
      <p:pic>
        <p:nvPicPr>
          <p:cNvPr id="5" name="Symbol zastępczy zawartości 4">
            <a:extLst>
              <a:ext uri="{FF2B5EF4-FFF2-40B4-BE49-F238E27FC236}">
                <a16:creationId xmlns:a16="http://schemas.microsoft.com/office/drawing/2014/main" id="{9555EBD1-C6DB-4DCF-80CF-2C88DC5A60C3}"/>
              </a:ext>
            </a:extLst>
          </p:cNvPr>
          <p:cNvPicPr>
            <a:picLocks noGrp="1" noChangeAspect="1"/>
          </p:cNvPicPr>
          <p:nvPr>
            <p:ph sz="quarter" idx="13"/>
          </p:nvPr>
        </p:nvPicPr>
        <p:blipFill>
          <a:blip r:embed="rId2"/>
          <a:stretch>
            <a:fillRect/>
          </a:stretch>
        </p:blipFill>
        <p:spPr>
          <a:xfrm>
            <a:off x="1686353" y="1898040"/>
            <a:ext cx="7861909" cy="3893160"/>
          </a:xfrm>
        </p:spPr>
      </p:pic>
    </p:spTree>
    <p:extLst>
      <p:ext uri="{BB962C8B-B14F-4D97-AF65-F5344CB8AC3E}">
        <p14:creationId xmlns:p14="http://schemas.microsoft.com/office/powerpoint/2010/main" val="192908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428C70-25BC-415C-99ED-41B4814E51A4}"/>
              </a:ext>
            </a:extLst>
          </p:cNvPr>
          <p:cNvSpPr>
            <a:spLocks noGrp="1"/>
          </p:cNvSpPr>
          <p:nvPr>
            <p:ph type="title"/>
          </p:nvPr>
        </p:nvSpPr>
        <p:spPr/>
        <p:txBody>
          <a:bodyPr/>
          <a:lstStyle/>
          <a:p>
            <a:r>
              <a:rPr lang="en-US">
                <a:ea typeface="Calibri Light"/>
                <a:cs typeface="Calibri Light"/>
              </a:rPr>
              <a:t>Policy Assignment</a:t>
            </a:r>
            <a:endParaRPr lang="en-US"/>
          </a:p>
        </p:txBody>
      </p:sp>
      <p:pic>
        <p:nvPicPr>
          <p:cNvPr id="5" name="Obraz 5" descr="Obraz zawierający tekst&#10;&#10;Opis wygenerowany automatycznie">
            <a:extLst>
              <a:ext uri="{FF2B5EF4-FFF2-40B4-BE49-F238E27FC236}">
                <a16:creationId xmlns:a16="http://schemas.microsoft.com/office/drawing/2014/main" id="{A8317EA3-4AF3-47FD-A1B2-63EDAA40DC80}"/>
              </a:ext>
            </a:extLst>
          </p:cNvPr>
          <p:cNvPicPr>
            <a:picLocks noGrp="1" noChangeAspect="1"/>
          </p:cNvPicPr>
          <p:nvPr>
            <p:ph sz="quarter" idx="13"/>
          </p:nvPr>
        </p:nvPicPr>
        <p:blipFill>
          <a:blip r:embed="rId2"/>
          <a:stretch>
            <a:fillRect/>
          </a:stretch>
        </p:blipFill>
        <p:spPr>
          <a:xfrm>
            <a:off x="900969" y="1565415"/>
            <a:ext cx="7286821" cy="4147030"/>
          </a:xfrm>
        </p:spPr>
      </p:pic>
      <p:sp>
        <p:nvSpPr>
          <p:cNvPr id="4" name="Symbol zastępczy numeru slajdu 3">
            <a:extLst>
              <a:ext uri="{FF2B5EF4-FFF2-40B4-BE49-F238E27FC236}">
                <a16:creationId xmlns:a16="http://schemas.microsoft.com/office/drawing/2014/main" id="{E6B1C077-DAEE-4281-9E03-FA4E18183E70}"/>
              </a:ext>
            </a:extLst>
          </p:cNvPr>
          <p:cNvSpPr>
            <a:spLocks noGrp="1"/>
          </p:cNvSpPr>
          <p:nvPr>
            <p:ph type="sldNum" sz="quarter" idx="12"/>
          </p:nvPr>
        </p:nvSpPr>
        <p:spPr/>
        <p:txBody>
          <a:bodyPr/>
          <a:lstStyle/>
          <a:p>
            <a:fld id="{6D22F896-40B5-4ADD-8801-0D06FADFA095}" type="slidenum">
              <a:rPr lang="en-US" smtClean="0"/>
              <a:t>26</a:t>
            </a:fld>
            <a:endParaRPr lang="en-US"/>
          </a:p>
        </p:txBody>
      </p:sp>
    </p:spTree>
    <p:extLst>
      <p:ext uri="{BB962C8B-B14F-4D97-AF65-F5344CB8AC3E}">
        <p14:creationId xmlns:p14="http://schemas.microsoft.com/office/powerpoint/2010/main" val="2360111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6E373D-7675-4651-8DFA-3A8B6924EEF3}"/>
              </a:ext>
            </a:extLst>
          </p:cNvPr>
          <p:cNvSpPr>
            <a:spLocks noGrp="1"/>
          </p:cNvSpPr>
          <p:nvPr>
            <p:ph type="title"/>
          </p:nvPr>
        </p:nvSpPr>
        <p:spPr/>
        <p:txBody>
          <a:bodyPr/>
          <a:lstStyle/>
          <a:p>
            <a:r>
              <a:rPr lang="pl-PL" err="1"/>
              <a:t>Common</a:t>
            </a:r>
            <a:r>
              <a:rPr lang="pl-PL"/>
              <a:t> </a:t>
            </a:r>
            <a:r>
              <a:rPr lang="pl-PL" err="1"/>
              <a:t>build</a:t>
            </a:r>
            <a:r>
              <a:rPr lang="pl-PL"/>
              <a:t>-in </a:t>
            </a:r>
            <a:r>
              <a:rPr lang="pl-PL" err="1"/>
              <a:t>policiess</a:t>
            </a:r>
            <a:endParaRPr lang="pl-PL"/>
          </a:p>
        </p:txBody>
      </p:sp>
      <p:sp>
        <p:nvSpPr>
          <p:cNvPr id="3" name="Symbol zastępczy zawartości 2">
            <a:extLst>
              <a:ext uri="{FF2B5EF4-FFF2-40B4-BE49-F238E27FC236}">
                <a16:creationId xmlns:a16="http://schemas.microsoft.com/office/drawing/2014/main" id="{0A067BC1-CE4C-4E68-9BAA-A5BE38B1C752}"/>
              </a:ext>
            </a:extLst>
          </p:cNvPr>
          <p:cNvSpPr>
            <a:spLocks noGrp="1"/>
          </p:cNvSpPr>
          <p:nvPr>
            <p:ph sz="quarter" idx="13"/>
          </p:nvPr>
        </p:nvSpPr>
        <p:spPr>
          <a:xfrm>
            <a:off x="914087" y="1403265"/>
            <a:ext cx="10363826" cy="3424107"/>
          </a:xfrm>
        </p:spPr>
        <p:txBody>
          <a:bodyPr anchor="ctr"/>
          <a:lstStyle/>
          <a:p>
            <a:pPr>
              <a:buFont typeface="Wingdings" pitchFamily="2" charset="2"/>
              <a:buChar char="§"/>
            </a:pPr>
            <a:r>
              <a:rPr lang="pl-PL"/>
              <a:t>No </a:t>
            </a:r>
            <a:r>
              <a:rPr lang="pl-PL" err="1"/>
              <a:t>pods</a:t>
            </a:r>
            <a:r>
              <a:rPr lang="pl-PL"/>
              <a:t> in </a:t>
            </a:r>
            <a:r>
              <a:rPr lang="pl-PL" err="1"/>
              <a:t>default</a:t>
            </a:r>
            <a:r>
              <a:rPr lang="pl-PL"/>
              <a:t> </a:t>
            </a:r>
            <a:r>
              <a:rPr lang="pl-PL" err="1"/>
              <a:t>namespace</a:t>
            </a:r>
            <a:endParaRPr lang="pl-PL"/>
          </a:p>
          <a:p>
            <a:pPr>
              <a:buFont typeface="Wingdings" pitchFamily="2" charset="2"/>
              <a:buChar char="§"/>
            </a:pPr>
            <a:r>
              <a:rPr lang="pl-PL" err="1"/>
              <a:t>Use</a:t>
            </a:r>
            <a:r>
              <a:rPr lang="pl-PL"/>
              <a:t> </a:t>
            </a:r>
            <a:r>
              <a:rPr lang="pl-PL" err="1"/>
              <a:t>liveness</a:t>
            </a:r>
            <a:r>
              <a:rPr lang="pl-PL"/>
              <a:t> and </a:t>
            </a:r>
            <a:r>
              <a:rPr lang="pl-PL" err="1"/>
              <a:t>readiness</a:t>
            </a:r>
            <a:r>
              <a:rPr lang="pl-PL"/>
              <a:t> </a:t>
            </a:r>
            <a:r>
              <a:rPr lang="pl-PL" err="1"/>
              <a:t>probes</a:t>
            </a:r>
            <a:endParaRPr lang="pl-PL"/>
          </a:p>
          <a:p>
            <a:pPr>
              <a:buFont typeface="Wingdings" pitchFamily="2" charset="2"/>
              <a:buChar char="§"/>
            </a:pPr>
            <a:r>
              <a:rPr lang="pl-PL" err="1"/>
              <a:t>Use</a:t>
            </a:r>
            <a:r>
              <a:rPr lang="pl-PL"/>
              <a:t> </a:t>
            </a:r>
            <a:r>
              <a:rPr lang="pl-PL" err="1"/>
              <a:t>only</a:t>
            </a:r>
            <a:r>
              <a:rPr lang="pl-PL"/>
              <a:t> </a:t>
            </a:r>
            <a:r>
              <a:rPr lang="pl-PL" err="1"/>
              <a:t>restricted</a:t>
            </a:r>
            <a:r>
              <a:rPr lang="pl-PL"/>
              <a:t> image </a:t>
            </a:r>
            <a:r>
              <a:rPr lang="pl-PL" err="1"/>
              <a:t>repositories</a:t>
            </a:r>
            <a:endParaRPr lang="pl-PL"/>
          </a:p>
          <a:p>
            <a:pPr>
              <a:buFont typeface="Wingdings" pitchFamily="2" charset="2"/>
              <a:buChar char="§"/>
            </a:pPr>
            <a:r>
              <a:rPr lang="pl-PL" err="1"/>
              <a:t>Prevent</a:t>
            </a:r>
            <a:r>
              <a:rPr lang="pl-PL"/>
              <a:t> </a:t>
            </a:r>
            <a:r>
              <a:rPr lang="pl-PL" err="1"/>
              <a:t>privileged</a:t>
            </a:r>
            <a:r>
              <a:rPr lang="pl-PL"/>
              <a:t> </a:t>
            </a:r>
            <a:r>
              <a:rPr lang="pl-PL" err="1"/>
              <a:t>escalation</a:t>
            </a:r>
            <a:endParaRPr lang="pl-PL"/>
          </a:p>
          <a:p>
            <a:pPr marL="0" indent="0">
              <a:buNone/>
            </a:pPr>
            <a:endParaRPr lang="pl-PL"/>
          </a:p>
          <a:p>
            <a:pPr marL="0" indent="0">
              <a:buNone/>
            </a:pPr>
            <a:r>
              <a:rPr lang="pl-PL" err="1"/>
              <a:t>Over</a:t>
            </a:r>
            <a:r>
              <a:rPr lang="pl-PL"/>
              <a:t> 17 </a:t>
            </a:r>
            <a:r>
              <a:rPr lang="pl-PL" err="1"/>
              <a:t>policies</a:t>
            </a:r>
            <a:r>
              <a:rPr lang="pl-PL"/>
              <a:t> </a:t>
            </a:r>
            <a:r>
              <a:rPr lang="pl-PL" err="1"/>
              <a:t>ready</a:t>
            </a:r>
            <a:r>
              <a:rPr lang="pl-PL"/>
              <a:t> to </a:t>
            </a:r>
            <a:r>
              <a:rPr lang="pl-PL" err="1"/>
              <a:t>deploy</a:t>
            </a:r>
            <a:r>
              <a:rPr lang="pl-PL"/>
              <a:t>!</a:t>
            </a:r>
          </a:p>
        </p:txBody>
      </p:sp>
    </p:spTree>
    <p:extLst>
      <p:ext uri="{BB962C8B-B14F-4D97-AF65-F5344CB8AC3E}">
        <p14:creationId xmlns:p14="http://schemas.microsoft.com/office/powerpoint/2010/main" val="1560139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4CE69F-9241-4543-AA95-4CDAF7F4E9C7}"/>
              </a:ext>
            </a:extLst>
          </p:cNvPr>
          <p:cNvSpPr>
            <a:spLocks noGrp="1"/>
          </p:cNvSpPr>
          <p:nvPr>
            <p:ph type="title"/>
          </p:nvPr>
        </p:nvSpPr>
        <p:spPr/>
        <p:txBody>
          <a:bodyPr/>
          <a:lstStyle/>
          <a:p>
            <a:r>
              <a:rPr lang="pl-PL"/>
              <a:t>AZURE POLICY</a:t>
            </a:r>
          </a:p>
        </p:txBody>
      </p:sp>
      <p:sp>
        <p:nvSpPr>
          <p:cNvPr id="3" name="Symbol zastępczy zawartości 2">
            <a:extLst>
              <a:ext uri="{FF2B5EF4-FFF2-40B4-BE49-F238E27FC236}">
                <a16:creationId xmlns:a16="http://schemas.microsoft.com/office/drawing/2014/main" id="{4BB506A2-AA7E-4BAD-88B9-4C2CCD3DDA5A}"/>
              </a:ext>
            </a:extLst>
          </p:cNvPr>
          <p:cNvSpPr>
            <a:spLocks noGrp="1"/>
          </p:cNvSpPr>
          <p:nvPr>
            <p:ph sz="quarter" idx="13"/>
          </p:nvPr>
        </p:nvSpPr>
        <p:spPr>
          <a:xfrm>
            <a:off x="913774" y="1272746"/>
            <a:ext cx="10363826" cy="4518453"/>
          </a:xfrm>
        </p:spPr>
        <p:txBody>
          <a:bodyPr anchor="ctr">
            <a:normAutofit/>
          </a:bodyPr>
          <a:lstStyle/>
          <a:p>
            <a:pPr marL="0" indent="0" algn="ctr">
              <a:buNone/>
            </a:pPr>
            <a:r>
              <a:rPr lang="pl-PL" sz="6000"/>
              <a:t>DEMO</a:t>
            </a:r>
          </a:p>
        </p:txBody>
      </p:sp>
      <p:sp>
        <p:nvSpPr>
          <p:cNvPr id="4" name="Symbol zastępczy numeru slajdu 3">
            <a:extLst>
              <a:ext uri="{FF2B5EF4-FFF2-40B4-BE49-F238E27FC236}">
                <a16:creationId xmlns:a16="http://schemas.microsoft.com/office/drawing/2014/main" id="{F3E683E2-68D1-4ABA-8743-BAB0FA523139}"/>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12131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in a blue shirt&#10;&#10;Description automatically generated with medium confidence">
            <a:extLst>
              <a:ext uri="{FF2B5EF4-FFF2-40B4-BE49-F238E27FC236}">
                <a16:creationId xmlns:a16="http://schemas.microsoft.com/office/drawing/2014/main" id="{71B8F890-7E91-B54A-A33C-70475F4A6220}"/>
              </a:ext>
            </a:extLst>
          </p:cNvPr>
          <p:cNvPicPr>
            <a:picLocks noChangeAspect="1"/>
          </p:cNvPicPr>
          <p:nvPr/>
        </p:nvPicPr>
        <p:blipFill>
          <a:blip r:embed="rId2"/>
          <a:stretch>
            <a:fillRect/>
          </a:stretch>
        </p:blipFill>
        <p:spPr>
          <a:xfrm>
            <a:off x="0" y="0"/>
            <a:ext cx="12192000" cy="6858000"/>
          </a:xfrm>
          <a:prstGeom prst="rect">
            <a:avLst/>
          </a:prstGeom>
        </p:spPr>
      </p:pic>
      <p:pic>
        <p:nvPicPr>
          <p:cNvPr id="15" name="Graphic 14">
            <a:extLst>
              <a:ext uri="{FF2B5EF4-FFF2-40B4-BE49-F238E27FC236}">
                <a16:creationId xmlns:a16="http://schemas.microsoft.com/office/drawing/2014/main" id="{2F32C3FD-FAD1-A44F-9CE3-9E7E9FBB1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60" y="507205"/>
            <a:ext cx="1430715" cy="342899"/>
          </a:xfrm>
          <a:prstGeom prst="rect">
            <a:avLst/>
          </a:prstGeom>
        </p:spPr>
      </p:pic>
      <p:sp>
        <p:nvSpPr>
          <p:cNvPr id="7" name="TextBox 6">
            <a:extLst>
              <a:ext uri="{FF2B5EF4-FFF2-40B4-BE49-F238E27FC236}">
                <a16:creationId xmlns:a16="http://schemas.microsoft.com/office/drawing/2014/main" id="{DC7FB2CB-CA9D-B745-82CC-B5C4D8771A1C}"/>
              </a:ext>
            </a:extLst>
          </p:cNvPr>
          <p:cNvSpPr txBox="1"/>
          <p:nvPr/>
        </p:nvSpPr>
        <p:spPr>
          <a:xfrm>
            <a:off x="961285" y="1512625"/>
            <a:ext cx="4106015" cy="472502"/>
          </a:xfrm>
          <a:prstGeom prst="rect">
            <a:avLst/>
          </a:prstGeom>
          <a:noFill/>
        </p:spPr>
        <p:txBody>
          <a:bodyPr vert="horz" wrap="square" lIns="0" tIns="0" rIns="0" bIns="0" rtlCol="0" anchor="t">
            <a:spAutoFit/>
          </a:bodyPr>
          <a:lstStyle/>
          <a:p>
            <a:pPr>
              <a:lnSpc>
                <a:spcPct val="130000"/>
              </a:lnSpc>
            </a:pPr>
            <a:r>
              <a:rPr lang="pl-PL" sz="2600" b="1" spc="30">
                <a:solidFill>
                  <a:srgbClr val="01345D"/>
                </a:solidFill>
                <a:latin typeface="Montserrat" pitchFamily="2" charset="77"/>
              </a:rPr>
              <a:t>Michał Furmankiewicz</a:t>
            </a:r>
          </a:p>
        </p:txBody>
      </p:sp>
      <p:pic>
        <p:nvPicPr>
          <p:cNvPr id="6" name="Picture 5" descr="A picture containing text, silhouette&#10;&#10;Description automatically generated">
            <a:extLst>
              <a:ext uri="{FF2B5EF4-FFF2-40B4-BE49-F238E27FC236}">
                <a16:creationId xmlns:a16="http://schemas.microsoft.com/office/drawing/2014/main" id="{BFD52179-810C-C044-89C4-E11218267E07}"/>
              </a:ext>
            </a:extLst>
          </p:cNvPr>
          <p:cNvPicPr>
            <a:picLocks noChangeAspect="1"/>
          </p:cNvPicPr>
          <p:nvPr/>
        </p:nvPicPr>
        <p:blipFill>
          <a:blip r:embed="rId5"/>
          <a:stretch>
            <a:fillRect/>
          </a:stretch>
        </p:blipFill>
        <p:spPr>
          <a:xfrm>
            <a:off x="5067300" y="551766"/>
            <a:ext cx="3046957" cy="1413082"/>
          </a:xfrm>
          <a:prstGeom prst="rect">
            <a:avLst/>
          </a:prstGeom>
        </p:spPr>
      </p:pic>
      <p:sp>
        <p:nvSpPr>
          <p:cNvPr id="11" name="Symbol zastępczy zawartości 4">
            <a:extLst>
              <a:ext uri="{FF2B5EF4-FFF2-40B4-BE49-F238E27FC236}">
                <a16:creationId xmlns:a16="http://schemas.microsoft.com/office/drawing/2014/main" id="{4AB73A73-F127-A948-A16C-E374797F66D1}"/>
              </a:ext>
            </a:extLst>
          </p:cNvPr>
          <p:cNvSpPr txBox="1">
            <a:spLocks/>
          </p:cNvSpPr>
          <p:nvPr/>
        </p:nvSpPr>
        <p:spPr>
          <a:xfrm>
            <a:off x="961284" y="3497752"/>
            <a:ext cx="4777363" cy="2826003"/>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800" indent="-284400">
              <a:lnSpc>
                <a:spcPct val="130000"/>
              </a:lnSpc>
              <a:spcBef>
                <a:spcPts val="0"/>
              </a:spcBef>
              <a:buClr>
                <a:srgbClr val="00E8B7"/>
              </a:buClr>
              <a:buSzPct val="100000"/>
              <a:buBlip>
                <a:blip r:embed="rId6">
                  <a:extLst>
                    <a:ext uri="{96DAC541-7B7A-43D3-8B79-37D633B846F1}">
                      <asvg:svgBlip xmlns:asvg="http://schemas.microsoft.com/office/drawing/2016/SVG/main" r:embed="rId7"/>
                    </a:ext>
                  </a:extLst>
                </a:blip>
              </a:buBlip>
            </a:pP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Architekt i konsultant, w IT od 18 lat</a:t>
            </a:r>
            <a:endParaRPr lang="pl-PL" sz="1200" dirty="0">
              <a:solidFill>
                <a:srgbClr val="52595E"/>
              </a:solidFill>
              <a:latin typeface="Open Sans" panose="020B0606030504020204" pitchFamily="34" charset="0"/>
              <a:ea typeface="Open Sans" panose="020B0606030504020204" pitchFamily="34" charset="0"/>
              <a:cs typeface="Open Sans" panose="020B0606030504020204" pitchFamily="34" charset="0"/>
            </a:endParaRP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Pomagam zrozumieć chmury publiczne, pokazując jak projektować w nich rozwiązania i czerpać korzyści!</a:t>
            </a:r>
            <a:endParaRPr lang="pl-PL" sz="1200" dirty="0">
              <a:solidFill>
                <a:srgbClr val="52595D"/>
              </a:solidFill>
              <a:latin typeface="Open Sans" panose="020B0606030504020204" pitchFamily="34" charset="0"/>
              <a:ea typeface="Open Sans" panose="020B0606030504020204" pitchFamily="34" charset="0"/>
              <a:cs typeface="Open Sans" panose="020B0606030504020204" pitchFamily="34" charset="0"/>
            </a:endParaRP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Interesuje mnie automatyzacja, monitoring, bezpieczeństwo, modernizacja aplikacji oraz szeroko pojęty temat kosztów</a:t>
            </a: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Chmury i IT to również pasja pozazawodowa. Ciągle ”bawię” się tymi technologiami budując „</a:t>
            </a:r>
            <a:r>
              <a:rPr lang="pl-PL" sz="1200" dirty="0" err="1">
                <a:solidFill>
                  <a:srgbClr val="01345D"/>
                </a:solidFill>
                <a:latin typeface="Open Sans" panose="020B0606030504020204" pitchFamily="34" charset="0"/>
                <a:ea typeface="Open Sans" panose="020B0606030504020204" pitchFamily="34" charset="0"/>
                <a:cs typeface="Open Sans" panose="020B0606030504020204" pitchFamily="34" charset="0"/>
              </a:rPr>
              <a:t>community</a:t>
            </a: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 w Polsce</a:t>
            </a: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dirty="0" err="1">
                <a:solidFill>
                  <a:srgbClr val="01345D"/>
                </a:solidFill>
                <a:latin typeface="Open Sans" panose="020B0606030504020204" pitchFamily="34" charset="0"/>
                <a:ea typeface="Open Sans" panose="020B0606030504020204" pitchFamily="34" charset="0"/>
                <a:cs typeface="Open Sans" panose="020B0606030504020204" pitchFamily="34" charset="0"/>
              </a:rPr>
              <a:t>Azure</a:t>
            </a: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 MVP, Microsoft MCT, </a:t>
            </a:r>
            <a:r>
              <a:rPr lang="pl-PL" sz="1200" dirty="0" err="1">
                <a:solidFill>
                  <a:srgbClr val="01345D"/>
                </a:solidFill>
                <a:latin typeface="Open Sans" panose="020B0606030504020204" pitchFamily="34" charset="0"/>
                <a:ea typeface="Open Sans" panose="020B0606030504020204" pitchFamily="34" charset="0"/>
                <a:cs typeface="Open Sans" panose="020B0606030504020204" pitchFamily="34" charset="0"/>
              </a:rPr>
              <a:t>Certified</a:t>
            </a: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 </a:t>
            </a:r>
            <a:r>
              <a:rPr lang="pl-PL" sz="1200" dirty="0" err="1">
                <a:solidFill>
                  <a:srgbClr val="01345D"/>
                </a:solidFill>
                <a:latin typeface="Open Sans" panose="020B0606030504020204" pitchFamily="34" charset="0"/>
                <a:ea typeface="Open Sans" panose="020B0606030504020204" pitchFamily="34" charset="0"/>
                <a:cs typeface="Open Sans" panose="020B0606030504020204" pitchFamily="34" charset="0"/>
              </a:rPr>
              <a:t>Kubernetes</a:t>
            </a:r>
            <a:r>
              <a:rPr lang="pl-PL" sz="1200" dirty="0">
                <a:solidFill>
                  <a:srgbClr val="01345D"/>
                </a:solidFill>
                <a:latin typeface="Open Sans" panose="020B0606030504020204" pitchFamily="34" charset="0"/>
                <a:ea typeface="Open Sans" panose="020B0606030504020204" pitchFamily="34" charset="0"/>
                <a:cs typeface="Open Sans" panose="020B0606030504020204" pitchFamily="34" charset="0"/>
              </a:rPr>
              <a:t> Administrator</a:t>
            </a:r>
          </a:p>
        </p:txBody>
      </p:sp>
      <p:pic>
        <p:nvPicPr>
          <p:cNvPr id="16" name="Graphic 15">
            <a:extLst>
              <a:ext uri="{FF2B5EF4-FFF2-40B4-BE49-F238E27FC236}">
                <a16:creationId xmlns:a16="http://schemas.microsoft.com/office/drawing/2014/main" id="{CBB748F6-ABC7-AC4A-B7EC-A925655D4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46122" y="2256741"/>
            <a:ext cx="533400" cy="304800"/>
          </a:xfrm>
          <a:prstGeom prst="rect">
            <a:avLst/>
          </a:prstGeom>
        </p:spPr>
      </p:pic>
      <p:pic>
        <p:nvPicPr>
          <p:cNvPr id="18" name="Graphic 17">
            <a:extLst>
              <a:ext uri="{FF2B5EF4-FFF2-40B4-BE49-F238E27FC236}">
                <a16:creationId xmlns:a16="http://schemas.microsoft.com/office/drawing/2014/main" id="{B5D40A33-D6AA-0A4D-AC65-19001D78FB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285" y="2256741"/>
            <a:ext cx="533400" cy="304800"/>
          </a:xfrm>
          <a:prstGeom prst="rect">
            <a:avLst/>
          </a:prstGeom>
        </p:spPr>
      </p:pic>
      <p:sp>
        <p:nvSpPr>
          <p:cNvPr id="19" name="Rectangle 18">
            <a:extLst>
              <a:ext uri="{FF2B5EF4-FFF2-40B4-BE49-F238E27FC236}">
                <a16:creationId xmlns:a16="http://schemas.microsoft.com/office/drawing/2014/main" id="{FD7529E6-4AC5-E240-B25E-20871BD3F485}"/>
              </a:ext>
            </a:extLst>
          </p:cNvPr>
          <p:cNvSpPr/>
          <p:nvPr/>
        </p:nvSpPr>
        <p:spPr>
          <a:xfrm>
            <a:off x="876274" y="2707408"/>
            <a:ext cx="995785" cy="307777"/>
          </a:xfrm>
          <a:prstGeom prst="rect">
            <a:avLst/>
          </a:prstGeom>
        </p:spPr>
        <p:txBody>
          <a:bodyPr wrap="none">
            <a:spAutoFit/>
          </a:bodyPr>
          <a:lstStyle/>
          <a:p>
            <a:r>
              <a:rPr lang="en-US" sz="1400"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a:t>
            </a:r>
            <a:r>
              <a:rPr lang="en-US" sz="1400" b="1" err="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mifurm</a:t>
            </a:r>
            <a:endParaRPr lang="en-US" sz="1400"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0" name="TextBox 9">
            <a:extLst>
              <a:ext uri="{FF2B5EF4-FFF2-40B4-BE49-F238E27FC236}">
                <a16:creationId xmlns:a16="http://schemas.microsoft.com/office/drawing/2014/main" id="{2E70DB2F-592D-5645-8581-B2301F97889D}"/>
              </a:ext>
            </a:extLst>
          </p:cNvPr>
          <p:cNvSpPr txBox="1"/>
          <p:nvPr/>
        </p:nvSpPr>
        <p:spPr>
          <a:xfrm>
            <a:off x="961285" y="3022179"/>
            <a:ext cx="2970942" cy="329706"/>
          </a:xfrm>
          <a:prstGeom prst="rect">
            <a:avLst/>
          </a:prstGeom>
          <a:noFill/>
        </p:spPr>
        <p:txBody>
          <a:bodyPr wrap="none" lIns="0" tIns="0" rIns="0" bIns="0" rtlCol="0" anchor="t">
            <a:spAutoFit/>
          </a:bodyPr>
          <a:lstStyle/>
          <a:p>
            <a:pPr>
              <a:lnSpc>
                <a:spcPct val="130000"/>
              </a:lnSpc>
            </a:pPr>
            <a:r>
              <a:rPr lang="pl-PL"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e: </a:t>
            </a:r>
            <a:r>
              <a:rPr lang="pl-PL" b="1">
                <a:solidFill>
                  <a:srgbClr val="01345D"/>
                </a:solidFill>
                <a:latin typeface="Open Sans Semibold" panose="020B0606030504020204" pitchFamily="34" charset="0"/>
                <a:ea typeface="Open Sans Semibold" panose="020B0606030504020204" pitchFamily="34" charset="0"/>
                <a:cs typeface="Open Sans Semibold" panose="020B0606030504020204" pitchFamily="34" charset="0"/>
              </a:rPr>
              <a:t>michal@chmurowisko.pl</a:t>
            </a:r>
          </a:p>
        </p:txBody>
      </p:sp>
    </p:spTree>
    <p:extLst>
      <p:ext uri="{BB962C8B-B14F-4D97-AF65-F5344CB8AC3E}">
        <p14:creationId xmlns:p14="http://schemas.microsoft.com/office/powerpoint/2010/main" val="980884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6948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0BB61A-F9A1-42CD-88D7-8C7E3792A0E9}"/>
              </a:ext>
            </a:extLst>
          </p:cNvPr>
          <p:cNvSpPr>
            <a:spLocks noGrp="1"/>
          </p:cNvSpPr>
          <p:nvPr>
            <p:ph type="title"/>
          </p:nvPr>
        </p:nvSpPr>
        <p:spPr/>
        <p:txBody>
          <a:bodyPr/>
          <a:lstStyle/>
          <a:p>
            <a:r>
              <a:rPr lang="pl-PL"/>
              <a:t>Security </a:t>
            </a:r>
            <a:r>
              <a:rPr lang="pl-PL" err="1"/>
              <a:t>Context</a:t>
            </a:r>
            <a:endParaRPr lang="pl-PL"/>
          </a:p>
        </p:txBody>
      </p:sp>
      <p:sp>
        <p:nvSpPr>
          <p:cNvPr id="4" name="Symbol zastępczy numeru slajdu 3">
            <a:extLst>
              <a:ext uri="{FF2B5EF4-FFF2-40B4-BE49-F238E27FC236}">
                <a16:creationId xmlns:a16="http://schemas.microsoft.com/office/drawing/2014/main" id="{319E4172-5C2D-49C8-A676-0EC1B0CA852A}"/>
              </a:ext>
            </a:extLst>
          </p:cNvPr>
          <p:cNvSpPr>
            <a:spLocks noGrp="1"/>
          </p:cNvSpPr>
          <p:nvPr>
            <p:ph type="sldNum" sz="quarter" idx="12"/>
          </p:nvPr>
        </p:nvSpPr>
        <p:spPr/>
        <p:txBody>
          <a:bodyPr/>
          <a:lstStyle/>
          <a:p>
            <a:fld id="{6D22F896-40B5-4ADD-8801-0D06FADFA095}" type="slidenum">
              <a:rPr lang="en-US" smtClean="0"/>
              <a:t>30</a:t>
            </a:fld>
            <a:endParaRPr lang="en-US"/>
          </a:p>
        </p:txBody>
      </p:sp>
      <p:sp>
        <p:nvSpPr>
          <p:cNvPr id="5" name="Prostokąt 4">
            <a:extLst>
              <a:ext uri="{FF2B5EF4-FFF2-40B4-BE49-F238E27FC236}">
                <a16:creationId xmlns:a16="http://schemas.microsoft.com/office/drawing/2014/main" id="{2665790F-C51F-411D-A764-D6C693DB444A}"/>
              </a:ext>
            </a:extLst>
          </p:cNvPr>
          <p:cNvSpPr/>
          <p:nvPr/>
        </p:nvSpPr>
        <p:spPr>
          <a:xfrm>
            <a:off x="838200" y="1590864"/>
            <a:ext cx="6096000" cy="2308324"/>
          </a:xfrm>
          <a:prstGeom prst="rect">
            <a:avLst/>
          </a:prstGeom>
        </p:spPr>
        <p:txBody>
          <a:bodyPr>
            <a:spAutoFit/>
          </a:bodyPr>
          <a:lstStyle/>
          <a:p>
            <a:r>
              <a:rPr lang="pl-PL"/>
              <a:t> </a:t>
            </a:r>
            <a:r>
              <a:rPr lang="pl-PL" err="1"/>
              <a:t>securityContext</a:t>
            </a:r>
            <a:r>
              <a:rPr lang="pl-PL"/>
              <a:t>:</a:t>
            </a:r>
          </a:p>
          <a:p>
            <a:r>
              <a:rPr lang="pl-PL"/>
              <a:t>          </a:t>
            </a:r>
            <a:r>
              <a:rPr lang="pl-PL" err="1"/>
              <a:t>allowPrivilegeEscalation</a:t>
            </a:r>
            <a:r>
              <a:rPr lang="pl-PL"/>
              <a:t>: </a:t>
            </a:r>
            <a:r>
              <a:rPr lang="pl-PL" err="1"/>
              <a:t>false</a:t>
            </a:r>
            <a:endParaRPr lang="pl-PL"/>
          </a:p>
          <a:p>
            <a:r>
              <a:rPr lang="pl-PL"/>
              <a:t>          </a:t>
            </a:r>
            <a:r>
              <a:rPr lang="pl-PL" err="1"/>
              <a:t>capabilities</a:t>
            </a:r>
            <a:r>
              <a:rPr lang="pl-PL"/>
              <a:t>:</a:t>
            </a:r>
          </a:p>
          <a:p>
            <a:r>
              <a:rPr lang="pl-PL"/>
              <a:t>            drop:</a:t>
            </a:r>
          </a:p>
          <a:p>
            <a:r>
              <a:rPr lang="pl-PL"/>
              <a:t>            - </a:t>
            </a:r>
            <a:r>
              <a:rPr lang="pl-PL" err="1"/>
              <a:t>all</a:t>
            </a:r>
            <a:endParaRPr lang="pl-PL"/>
          </a:p>
          <a:p>
            <a:r>
              <a:rPr lang="pl-PL"/>
              <a:t>          </a:t>
            </a:r>
            <a:r>
              <a:rPr lang="pl-PL" err="1"/>
              <a:t>privileged</a:t>
            </a:r>
            <a:r>
              <a:rPr lang="pl-PL"/>
              <a:t>: </a:t>
            </a:r>
            <a:r>
              <a:rPr lang="pl-PL" err="1"/>
              <a:t>false</a:t>
            </a:r>
            <a:endParaRPr lang="pl-PL"/>
          </a:p>
          <a:p>
            <a:r>
              <a:rPr lang="pl-PL"/>
              <a:t>          </a:t>
            </a:r>
            <a:r>
              <a:rPr lang="pl-PL" err="1"/>
              <a:t>readOnlyRootFilesystem</a:t>
            </a:r>
            <a:r>
              <a:rPr lang="pl-PL"/>
              <a:t>: </a:t>
            </a:r>
            <a:r>
              <a:rPr lang="pl-PL" err="1"/>
              <a:t>true</a:t>
            </a:r>
            <a:endParaRPr lang="pl-PL"/>
          </a:p>
          <a:p>
            <a:r>
              <a:rPr lang="pl-PL"/>
              <a:t>          </a:t>
            </a:r>
            <a:r>
              <a:rPr lang="pl-PL" err="1"/>
              <a:t>runAsNonRoot</a:t>
            </a:r>
            <a:r>
              <a:rPr lang="pl-PL"/>
              <a:t>: </a:t>
            </a:r>
            <a:r>
              <a:rPr lang="pl-PL" err="1"/>
              <a:t>true</a:t>
            </a:r>
            <a:endParaRPr lang="pl-PL"/>
          </a:p>
        </p:txBody>
      </p:sp>
      <p:pic>
        <p:nvPicPr>
          <p:cNvPr id="6" name="Obraz 5">
            <a:extLst>
              <a:ext uri="{FF2B5EF4-FFF2-40B4-BE49-F238E27FC236}">
                <a16:creationId xmlns:a16="http://schemas.microsoft.com/office/drawing/2014/main" id="{F7253328-5973-4BCA-814A-8BBDABF44A00}"/>
              </a:ext>
            </a:extLst>
          </p:cNvPr>
          <p:cNvPicPr>
            <a:picLocks noChangeAspect="1"/>
          </p:cNvPicPr>
          <p:nvPr/>
        </p:nvPicPr>
        <p:blipFill>
          <a:blip r:embed="rId2"/>
          <a:stretch>
            <a:fillRect/>
          </a:stretch>
        </p:blipFill>
        <p:spPr>
          <a:xfrm>
            <a:off x="6660356" y="3871619"/>
            <a:ext cx="3900487" cy="2157384"/>
          </a:xfrm>
          <a:prstGeom prst="rect">
            <a:avLst/>
          </a:prstGeom>
        </p:spPr>
      </p:pic>
      <p:pic>
        <p:nvPicPr>
          <p:cNvPr id="9" name="Obraz 8">
            <a:extLst>
              <a:ext uri="{FF2B5EF4-FFF2-40B4-BE49-F238E27FC236}">
                <a16:creationId xmlns:a16="http://schemas.microsoft.com/office/drawing/2014/main" id="{69D6BDCD-7116-4D0E-AC01-96C9C9886666}"/>
              </a:ext>
            </a:extLst>
          </p:cNvPr>
          <p:cNvPicPr>
            <a:picLocks noChangeAspect="1"/>
          </p:cNvPicPr>
          <p:nvPr/>
        </p:nvPicPr>
        <p:blipFill>
          <a:blip r:embed="rId3"/>
          <a:stretch>
            <a:fillRect/>
          </a:stretch>
        </p:blipFill>
        <p:spPr>
          <a:xfrm>
            <a:off x="5057422" y="365464"/>
            <a:ext cx="6009040" cy="3342482"/>
          </a:xfrm>
          <a:prstGeom prst="rect">
            <a:avLst/>
          </a:prstGeom>
        </p:spPr>
      </p:pic>
    </p:spTree>
    <p:extLst>
      <p:ext uri="{BB962C8B-B14F-4D97-AF65-F5344CB8AC3E}">
        <p14:creationId xmlns:p14="http://schemas.microsoft.com/office/powerpoint/2010/main" val="2970913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Obraz 15">
            <a:extLst>
              <a:ext uri="{FF2B5EF4-FFF2-40B4-BE49-F238E27FC236}">
                <a16:creationId xmlns:a16="http://schemas.microsoft.com/office/drawing/2014/main" id="{AE252914-9D72-4003-B738-A27504718D82}"/>
              </a:ext>
            </a:extLst>
          </p:cNvPr>
          <p:cNvPicPr>
            <a:picLocks noChangeAspect="1"/>
          </p:cNvPicPr>
          <p:nvPr/>
        </p:nvPicPr>
        <p:blipFill>
          <a:blip r:embed="rId2"/>
          <a:stretch>
            <a:fillRect/>
          </a:stretch>
        </p:blipFill>
        <p:spPr>
          <a:xfrm>
            <a:off x="5597223" y="1875613"/>
            <a:ext cx="4513565" cy="2500397"/>
          </a:xfrm>
          <a:prstGeom prst="rect">
            <a:avLst/>
          </a:prstGeom>
        </p:spPr>
      </p:pic>
      <p:sp>
        <p:nvSpPr>
          <p:cNvPr id="2" name="Tytuł 1"/>
          <p:cNvSpPr>
            <a:spLocks noGrp="1"/>
          </p:cNvSpPr>
          <p:nvPr>
            <p:ph type="title"/>
          </p:nvPr>
        </p:nvSpPr>
        <p:spPr>
          <a:xfrm>
            <a:off x="838200" y="-53350"/>
            <a:ext cx="10515600" cy="1325563"/>
          </a:xfrm>
        </p:spPr>
        <p:txBody>
          <a:bodyPr/>
          <a:lstStyle/>
          <a:p>
            <a:r>
              <a:rPr lang="pl-PL" err="1"/>
              <a:t>Polaris</a:t>
            </a:r>
            <a:r>
              <a:rPr lang="pl-PL"/>
              <a:t> benchmark</a:t>
            </a:r>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31</a:t>
            </a:fld>
            <a:endParaRPr lang="pl-PL"/>
          </a:p>
        </p:txBody>
      </p:sp>
      <p:sp>
        <p:nvSpPr>
          <p:cNvPr id="7" name="Prostokąt 6"/>
          <p:cNvSpPr/>
          <p:nvPr/>
        </p:nvSpPr>
        <p:spPr>
          <a:xfrm>
            <a:off x="630116" y="5814336"/>
            <a:ext cx="4224233" cy="646331"/>
          </a:xfrm>
          <a:prstGeom prst="rect">
            <a:avLst/>
          </a:prstGeom>
        </p:spPr>
        <p:txBody>
          <a:bodyPr wrap="none">
            <a:spAutoFit/>
          </a:bodyPr>
          <a:lstStyle/>
          <a:p>
            <a:r>
              <a:rPr lang="pl-PL">
                <a:hlinkClick r:id="rId3"/>
              </a:rPr>
              <a:t>https://github.com/FairwindsOps/polaris</a:t>
            </a:r>
            <a:endParaRPr lang="pl-PL"/>
          </a:p>
          <a:p>
            <a:endParaRPr lang="pl-PL"/>
          </a:p>
        </p:txBody>
      </p:sp>
      <p:sp>
        <p:nvSpPr>
          <p:cNvPr id="8" name="pole tekstowe 7"/>
          <p:cNvSpPr txBox="1"/>
          <p:nvPr/>
        </p:nvSpPr>
        <p:spPr>
          <a:xfrm>
            <a:off x="1037492" y="1165908"/>
            <a:ext cx="2708030" cy="707886"/>
          </a:xfrm>
          <a:prstGeom prst="rect">
            <a:avLst/>
          </a:prstGeom>
          <a:noFill/>
        </p:spPr>
        <p:txBody>
          <a:bodyPr wrap="square" rtlCol="0">
            <a:spAutoFit/>
          </a:bodyPr>
          <a:lstStyle/>
          <a:p>
            <a:r>
              <a:rPr lang="pl-PL" sz="4000" err="1"/>
              <a:t>Before</a:t>
            </a:r>
            <a:r>
              <a:rPr lang="pl-PL"/>
              <a:t> </a:t>
            </a:r>
          </a:p>
        </p:txBody>
      </p:sp>
      <p:sp>
        <p:nvSpPr>
          <p:cNvPr id="9" name="pole tekstowe 8"/>
          <p:cNvSpPr txBox="1"/>
          <p:nvPr/>
        </p:nvSpPr>
        <p:spPr>
          <a:xfrm>
            <a:off x="6649915" y="1140048"/>
            <a:ext cx="2708030" cy="707886"/>
          </a:xfrm>
          <a:prstGeom prst="rect">
            <a:avLst/>
          </a:prstGeom>
          <a:noFill/>
        </p:spPr>
        <p:txBody>
          <a:bodyPr wrap="square" rtlCol="0">
            <a:spAutoFit/>
          </a:bodyPr>
          <a:lstStyle/>
          <a:p>
            <a:r>
              <a:rPr lang="pl-PL" sz="4000" err="1"/>
              <a:t>After</a:t>
            </a:r>
            <a:r>
              <a:rPr lang="pl-PL"/>
              <a:t> </a:t>
            </a:r>
          </a:p>
        </p:txBody>
      </p:sp>
      <p:sp>
        <p:nvSpPr>
          <p:cNvPr id="10" name="Prostokąt 9">
            <a:extLst>
              <a:ext uri="{FF2B5EF4-FFF2-40B4-BE49-F238E27FC236}">
                <a16:creationId xmlns:a16="http://schemas.microsoft.com/office/drawing/2014/main" id="{2CEFA875-83F3-4FE9-AAF2-2B1D091F9106}"/>
              </a:ext>
            </a:extLst>
          </p:cNvPr>
          <p:cNvSpPr/>
          <p:nvPr/>
        </p:nvSpPr>
        <p:spPr>
          <a:xfrm>
            <a:off x="4854349" y="4532221"/>
            <a:ext cx="6922386" cy="1754326"/>
          </a:xfrm>
          <a:prstGeom prst="rect">
            <a:avLst/>
          </a:prstGeom>
        </p:spPr>
        <p:txBody>
          <a:bodyPr wrap="square">
            <a:spAutoFit/>
          </a:bodyPr>
          <a:lstStyle/>
          <a:p>
            <a:r>
              <a:rPr lang="pl-PL" err="1"/>
              <a:t>kubectl</a:t>
            </a:r>
            <a:r>
              <a:rPr lang="pl-PL"/>
              <a:t> -n demo </a:t>
            </a:r>
            <a:r>
              <a:rPr lang="pl-PL" err="1"/>
              <a:t>exec</a:t>
            </a:r>
            <a:r>
              <a:rPr lang="pl-PL"/>
              <a:t> shippingservice-64587c864b-4pr28 -</a:t>
            </a:r>
            <a:r>
              <a:rPr lang="pl-PL" err="1"/>
              <a:t>it</a:t>
            </a:r>
            <a:r>
              <a:rPr lang="pl-PL"/>
              <a:t>  -- </a:t>
            </a:r>
            <a:r>
              <a:rPr lang="pl-PL" err="1"/>
              <a:t>sh</a:t>
            </a:r>
            <a:endParaRPr lang="pl-PL"/>
          </a:p>
          <a:p>
            <a:r>
              <a:rPr lang="pl-PL"/>
              <a:t># </a:t>
            </a:r>
            <a:r>
              <a:rPr lang="pl-PL" err="1"/>
              <a:t>whoami</a:t>
            </a:r>
            <a:endParaRPr lang="pl-PL"/>
          </a:p>
          <a:p>
            <a:r>
              <a:rPr lang="pl-PL" err="1"/>
              <a:t>root</a:t>
            </a:r>
            <a:endParaRPr lang="pl-PL"/>
          </a:p>
          <a:p>
            <a:r>
              <a:rPr lang="pl-PL"/>
              <a:t># ping </a:t>
            </a:r>
            <a:r>
              <a:rPr lang="pl-PL" err="1"/>
              <a:t>localhost</a:t>
            </a:r>
            <a:endParaRPr lang="pl-PL"/>
          </a:p>
          <a:p>
            <a:r>
              <a:rPr lang="en-US"/>
              <a:t>PING localhost (127.0.0.1): 56 data bytes</a:t>
            </a:r>
          </a:p>
          <a:p>
            <a:r>
              <a:rPr lang="en-US"/>
              <a:t>ping: permission denied (are you root?)</a:t>
            </a:r>
            <a:endParaRPr lang="pl-PL"/>
          </a:p>
        </p:txBody>
      </p:sp>
      <p:pic>
        <p:nvPicPr>
          <p:cNvPr id="14" name="Obraz 13">
            <a:extLst>
              <a:ext uri="{FF2B5EF4-FFF2-40B4-BE49-F238E27FC236}">
                <a16:creationId xmlns:a16="http://schemas.microsoft.com/office/drawing/2014/main" id="{2BCB9A93-85BB-44BC-A13D-E45669F6B623}"/>
              </a:ext>
            </a:extLst>
          </p:cNvPr>
          <p:cNvPicPr>
            <a:picLocks noChangeAspect="1"/>
          </p:cNvPicPr>
          <p:nvPr/>
        </p:nvPicPr>
        <p:blipFill>
          <a:blip r:embed="rId4"/>
          <a:stretch>
            <a:fillRect/>
          </a:stretch>
        </p:blipFill>
        <p:spPr>
          <a:xfrm>
            <a:off x="838200" y="1856137"/>
            <a:ext cx="4513564" cy="2510635"/>
          </a:xfrm>
          <a:prstGeom prst="rect">
            <a:avLst/>
          </a:prstGeom>
        </p:spPr>
      </p:pic>
    </p:spTree>
    <p:extLst>
      <p:ext uri="{BB962C8B-B14F-4D97-AF65-F5344CB8AC3E}">
        <p14:creationId xmlns:p14="http://schemas.microsoft.com/office/powerpoint/2010/main" val="614822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5FF30-FFBD-45A8-A0D2-28F55595E2C6}"/>
              </a:ext>
            </a:extLst>
          </p:cNvPr>
          <p:cNvSpPr>
            <a:spLocks noGrp="1"/>
          </p:cNvSpPr>
          <p:nvPr>
            <p:ph type="title"/>
          </p:nvPr>
        </p:nvSpPr>
        <p:spPr/>
        <p:txBody>
          <a:bodyPr/>
          <a:lstStyle/>
          <a:p>
            <a:r>
              <a:rPr lang="pl-PL" err="1"/>
              <a:t>Polaris</a:t>
            </a:r>
            <a:r>
              <a:rPr lang="pl-PL"/>
              <a:t> Benchmark </a:t>
            </a:r>
          </a:p>
        </p:txBody>
      </p:sp>
      <p:sp>
        <p:nvSpPr>
          <p:cNvPr id="3" name="Symbol zastępczy zawartości 2">
            <a:extLst>
              <a:ext uri="{FF2B5EF4-FFF2-40B4-BE49-F238E27FC236}">
                <a16:creationId xmlns:a16="http://schemas.microsoft.com/office/drawing/2014/main" id="{858AE0AC-6549-4D3F-8E51-753FB404A22E}"/>
              </a:ext>
            </a:extLst>
          </p:cNvPr>
          <p:cNvSpPr>
            <a:spLocks noGrp="1"/>
          </p:cNvSpPr>
          <p:nvPr>
            <p:ph idx="1"/>
          </p:nvPr>
        </p:nvSpPr>
        <p:spPr/>
        <p:txBody>
          <a:bodyPr anchor="ctr">
            <a:normAutofit/>
          </a:bodyPr>
          <a:lstStyle/>
          <a:p>
            <a:pPr marL="0" indent="0" algn="ctr">
              <a:buNone/>
            </a:pPr>
            <a:r>
              <a:rPr lang="pl-PL" sz="7200"/>
              <a:t>DEMO</a:t>
            </a:r>
          </a:p>
        </p:txBody>
      </p:sp>
      <p:sp>
        <p:nvSpPr>
          <p:cNvPr id="4" name="Symbol zastępczy numeru slajdu 3">
            <a:extLst>
              <a:ext uri="{FF2B5EF4-FFF2-40B4-BE49-F238E27FC236}">
                <a16:creationId xmlns:a16="http://schemas.microsoft.com/office/drawing/2014/main" id="{47D554B2-F229-4216-ACC5-0962BD78C71B}"/>
              </a:ext>
            </a:extLst>
          </p:cNvPr>
          <p:cNvSpPr>
            <a:spLocks noGrp="1"/>
          </p:cNvSpPr>
          <p:nvPr>
            <p:ph type="sldNum" sz="quarter" idx="12"/>
          </p:nvPr>
        </p:nvSpPr>
        <p:spPr/>
        <p:txBody>
          <a:bodyPr/>
          <a:lstStyle/>
          <a:p>
            <a:fld id="{CED9EB55-2467-F844-8A3B-DD3AAA57C20E}" type="slidenum">
              <a:rPr lang="pl-PL" smtClean="0"/>
              <a:t>32</a:t>
            </a:fld>
            <a:endParaRPr lang="pl-PL"/>
          </a:p>
        </p:txBody>
      </p:sp>
    </p:spTree>
    <p:extLst>
      <p:ext uri="{BB962C8B-B14F-4D97-AF65-F5344CB8AC3E}">
        <p14:creationId xmlns:p14="http://schemas.microsoft.com/office/powerpoint/2010/main" val="937804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4205286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13238" y="136525"/>
            <a:ext cx="10515600" cy="1325563"/>
          </a:xfrm>
        </p:spPr>
        <p:txBody>
          <a:bodyPr/>
          <a:lstStyle/>
          <a:p>
            <a:r>
              <a:rPr lang="pl-PL"/>
              <a:t>Network Policy</a:t>
            </a:r>
          </a:p>
        </p:txBody>
      </p:sp>
      <p:sp>
        <p:nvSpPr>
          <p:cNvPr id="3" name="Symbol zastępczy zawartości 2"/>
          <p:cNvSpPr>
            <a:spLocks noGrp="1"/>
          </p:cNvSpPr>
          <p:nvPr>
            <p:ph idx="1"/>
          </p:nvPr>
        </p:nvSpPr>
        <p:spPr>
          <a:xfrm>
            <a:off x="324000" y="1485247"/>
            <a:ext cx="5457600" cy="4680000"/>
          </a:xfrm>
        </p:spPr>
        <p:txBody>
          <a:bodyPr vert="horz" lIns="91440" tIns="45720" rIns="91440" bIns="45720" rtlCol="0" anchor="t">
            <a:normAutofit lnSpcReduction="10000"/>
          </a:bodyPr>
          <a:lstStyle/>
          <a:p>
            <a:r>
              <a:rPr lang="en-US" b="1"/>
              <a:t>K8s</a:t>
            </a:r>
            <a:r>
              <a:rPr lang="en-US"/>
              <a:t> offers the network policy that can restrict network connections. </a:t>
            </a:r>
          </a:p>
          <a:p>
            <a:r>
              <a:rPr lang="en-US"/>
              <a:t>The rules for incoming and outgoing traffic are declared in a network policy for ISO/OSI layers 3 and 4, and these rules are assigned to a group of pods using labels. </a:t>
            </a:r>
          </a:p>
          <a:p>
            <a:r>
              <a:rPr lang="en-US"/>
              <a:t>The rules are queried and enforced by the Container Networking Interface (</a:t>
            </a:r>
            <a:r>
              <a:rPr lang="en-US" b="1"/>
              <a:t>CNI</a:t>
            </a:r>
            <a:r>
              <a:rPr lang="en-US"/>
              <a:t>) plugin - </a:t>
            </a:r>
            <a:r>
              <a:rPr lang="en-US" b="1"/>
              <a:t>Calico, Cilium</a:t>
            </a:r>
            <a:r>
              <a:rPr lang="pl-PL" b="1"/>
              <a:t>, </a:t>
            </a:r>
            <a:r>
              <a:rPr lang="pl-PL" b="1" err="1"/>
              <a:t>Antrea</a:t>
            </a:r>
            <a:r>
              <a:rPr lang="pl-PL" b="1"/>
              <a:t>, </a:t>
            </a:r>
            <a:r>
              <a:rPr lang="pl-PL" b="1" err="1"/>
              <a:t>Weave</a:t>
            </a:r>
            <a:r>
              <a:rPr lang="en-US"/>
              <a:t>.</a:t>
            </a:r>
            <a:endParaRPr lang="pl-PL"/>
          </a:p>
          <a:p>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34</a:t>
            </a:fld>
            <a:endParaRPr lang="pl-PL"/>
          </a:p>
        </p:txBody>
      </p:sp>
      <p:pic>
        <p:nvPicPr>
          <p:cNvPr id="5" name="Obraz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317379" y="1314651"/>
            <a:ext cx="4586441" cy="4091724"/>
          </a:xfrm>
          <a:prstGeom prst="rect">
            <a:avLst/>
          </a:prstGeom>
        </p:spPr>
      </p:pic>
    </p:spTree>
    <p:extLst>
      <p:ext uri="{BB962C8B-B14F-4D97-AF65-F5344CB8AC3E}">
        <p14:creationId xmlns:p14="http://schemas.microsoft.com/office/powerpoint/2010/main" val="1023920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3A940AF-2860-4985-8126-58F7D89D15C8}"/>
              </a:ext>
            </a:extLst>
          </p:cNvPr>
          <p:cNvSpPr>
            <a:spLocks noGrp="1"/>
          </p:cNvSpPr>
          <p:nvPr>
            <p:ph type="title"/>
          </p:nvPr>
        </p:nvSpPr>
        <p:spPr/>
        <p:txBody>
          <a:bodyPr/>
          <a:lstStyle/>
          <a:p>
            <a:r>
              <a:rPr lang="en-US"/>
              <a:t>Network Policy – implementation approach</a:t>
            </a:r>
          </a:p>
        </p:txBody>
      </p:sp>
      <p:pic>
        <p:nvPicPr>
          <p:cNvPr id="5" name="Obraz 7" descr="Obraz zawierający tekst, sprzęt elektroniczny&#10;&#10;Opis wygenerowany automatycznie">
            <a:extLst>
              <a:ext uri="{FF2B5EF4-FFF2-40B4-BE49-F238E27FC236}">
                <a16:creationId xmlns:a16="http://schemas.microsoft.com/office/drawing/2014/main" id="{97A6C808-AFFF-43EB-A0DA-B4CC51880506}"/>
              </a:ext>
            </a:extLst>
          </p:cNvPr>
          <p:cNvPicPr>
            <a:picLocks noGrp="1" noChangeAspect="1"/>
          </p:cNvPicPr>
          <p:nvPr>
            <p:ph sz="quarter" idx="13"/>
          </p:nvPr>
        </p:nvPicPr>
        <p:blipFill>
          <a:blip r:embed="rId2"/>
          <a:stretch>
            <a:fillRect/>
          </a:stretch>
        </p:blipFill>
        <p:spPr>
          <a:xfrm>
            <a:off x="1056621" y="1917708"/>
            <a:ext cx="6062976" cy="3433876"/>
          </a:xfrm>
        </p:spPr>
      </p:pic>
      <p:sp>
        <p:nvSpPr>
          <p:cNvPr id="6" name="Prostokąt 5">
            <a:extLst>
              <a:ext uri="{FF2B5EF4-FFF2-40B4-BE49-F238E27FC236}">
                <a16:creationId xmlns:a16="http://schemas.microsoft.com/office/drawing/2014/main" id="{A522785C-8CE6-49B5-83C9-A0710D363189}"/>
              </a:ext>
            </a:extLst>
          </p:cNvPr>
          <p:cNvSpPr/>
          <p:nvPr/>
        </p:nvSpPr>
        <p:spPr>
          <a:xfrm>
            <a:off x="1113274" y="5934780"/>
            <a:ext cx="5622052" cy="646331"/>
          </a:xfrm>
          <a:prstGeom prst="rect">
            <a:avLst/>
          </a:prstGeom>
        </p:spPr>
        <p:txBody>
          <a:bodyPr wrap="none">
            <a:spAutoFit/>
          </a:bodyPr>
          <a:lstStyle/>
          <a:p>
            <a:r>
              <a:rPr lang="pl-PL">
                <a:hlinkClick r:id="rId3"/>
              </a:rPr>
              <a:t>https://cilium.io/blog/2021/02/10/network-policy-editor</a:t>
            </a:r>
            <a:endParaRPr lang="pl-PL"/>
          </a:p>
          <a:p>
            <a:endParaRPr lang="pl-PL"/>
          </a:p>
        </p:txBody>
      </p:sp>
      <p:sp>
        <p:nvSpPr>
          <p:cNvPr id="7" name="Prostokąt 6">
            <a:extLst>
              <a:ext uri="{FF2B5EF4-FFF2-40B4-BE49-F238E27FC236}">
                <a16:creationId xmlns:a16="http://schemas.microsoft.com/office/drawing/2014/main" id="{2D8CFE8D-0551-41D5-8198-229D484065DA}"/>
              </a:ext>
            </a:extLst>
          </p:cNvPr>
          <p:cNvSpPr/>
          <p:nvPr/>
        </p:nvSpPr>
        <p:spPr>
          <a:xfrm>
            <a:off x="867182" y="1352134"/>
            <a:ext cx="5868144" cy="338554"/>
          </a:xfrm>
          <a:prstGeom prst="rect">
            <a:avLst/>
          </a:prstGeom>
        </p:spPr>
        <p:txBody>
          <a:bodyPr wrap="square">
            <a:spAutoFit/>
          </a:bodyPr>
          <a:lstStyle/>
          <a:p>
            <a:r>
              <a:rPr lang="en-US" sz="1600" b="1"/>
              <a:t>Step 1. What pods do you want to secure?</a:t>
            </a:r>
          </a:p>
        </p:txBody>
      </p:sp>
    </p:spTree>
    <p:extLst>
      <p:ext uri="{BB962C8B-B14F-4D97-AF65-F5344CB8AC3E}">
        <p14:creationId xmlns:p14="http://schemas.microsoft.com/office/powerpoint/2010/main" val="818584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01D9A0-8B12-4ECA-9E83-2849F5F50B3C}"/>
              </a:ext>
            </a:extLst>
          </p:cNvPr>
          <p:cNvSpPr>
            <a:spLocks noGrp="1"/>
          </p:cNvSpPr>
          <p:nvPr>
            <p:ph type="title"/>
          </p:nvPr>
        </p:nvSpPr>
        <p:spPr/>
        <p:txBody>
          <a:bodyPr/>
          <a:lstStyle/>
          <a:p>
            <a:r>
              <a:rPr lang="pl-PL"/>
              <a:t>Network Policy</a:t>
            </a:r>
          </a:p>
        </p:txBody>
      </p:sp>
      <p:pic>
        <p:nvPicPr>
          <p:cNvPr id="4" name="Picture 10">
            <a:extLst>
              <a:ext uri="{FF2B5EF4-FFF2-40B4-BE49-F238E27FC236}">
                <a16:creationId xmlns:a16="http://schemas.microsoft.com/office/drawing/2014/main" id="{D6DB2865-29B9-4416-A9D4-00E992259955}"/>
              </a:ext>
            </a:extLst>
          </p:cNvPr>
          <p:cNvPicPr>
            <a:picLocks noChangeAspect="1" noChangeArrowheads="1"/>
          </p:cNvPicPr>
          <p:nvPr/>
        </p:nvPicPr>
        <p:blipFill>
          <a:blip r:embed="rId2" cstate="print"/>
          <a:srcRect/>
          <a:stretch>
            <a:fillRect/>
          </a:stretch>
        </p:blipFill>
        <p:spPr bwMode="auto">
          <a:xfrm>
            <a:off x="1158183" y="2740376"/>
            <a:ext cx="3781425" cy="1019175"/>
          </a:xfrm>
          <a:prstGeom prst="rect">
            <a:avLst/>
          </a:prstGeom>
          <a:noFill/>
          <a:ln w="9525">
            <a:noFill/>
            <a:miter lim="800000"/>
            <a:headEnd/>
            <a:tailEnd/>
          </a:ln>
        </p:spPr>
      </p:pic>
      <p:sp>
        <p:nvSpPr>
          <p:cNvPr id="5" name="Prostokąt 4">
            <a:extLst>
              <a:ext uri="{FF2B5EF4-FFF2-40B4-BE49-F238E27FC236}">
                <a16:creationId xmlns:a16="http://schemas.microsoft.com/office/drawing/2014/main" id="{BEB27396-B7D6-4A3F-88C7-795236A04261}"/>
              </a:ext>
            </a:extLst>
          </p:cNvPr>
          <p:cNvSpPr/>
          <p:nvPr/>
        </p:nvSpPr>
        <p:spPr>
          <a:xfrm>
            <a:off x="882487" y="1876140"/>
            <a:ext cx="5398240" cy="338554"/>
          </a:xfrm>
          <a:prstGeom prst="rect">
            <a:avLst/>
          </a:prstGeom>
        </p:spPr>
        <p:txBody>
          <a:bodyPr wrap="square">
            <a:spAutoFit/>
          </a:bodyPr>
          <a:lstStyle/>
          <a:p>
            <a:r>
              <a:rPr lang="en-US" sz="1600" b="1"/>
              <a:t>Step 2: Introduce an ingress and egress default deny posture.</a:t>
            </a:r>
          </a:p>
        </p:txBody>
      </p:sp>
      <p:sp>
        <p:nvSpPr>
          <p:cNvPr id="6" name="Prostokąt 5">
            <a:extLst>
              <a:ext uri="{FF2B5EF4-FFF2-40B4-BE49-F238E27FC236}">
                <a16:creationId xmlns:a16="http://schemas.microsoft.com/office/drawing/2014/main" id="{019D5830-D23A-4FA0-82BA-B6496284E408}"/>
              </a:ext>
            </a:extLst>
          </p:cNvPr>
          <p:cNvSpPr/>
          <p:nvPr/>
        </p:nvSpPr>
        <p:spPr>
          <a:xfrm>
            <a:off x="6214547" y="2667549"/>
            <a:ext cx="3746535" cy="3416320"/>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deny-ingress-egress</a:t>
            </a:r>
            <a:endParaRPr lang="pl-PL"/>
          </a:p>
          <a:p>
            <a:r>
              <a:rPr lang="pl-PL"/>
              <a:t>  </a:t>
            </a:r>
            <a:r>
              <a:rPr lang="pl-PL" err="1"/>
              <a:t>namespace</a:t>
            </a:r>
            <a:r>
              <a:rPr lang="pl-PL"/>
              <a:t>: </a:t>
            </a:r>
            <a:r>
              <a:rPr lang="pl-PL" err="1"/>
              <a:t>default</a:t>
            </a:r>
            <a:endParaRPr lang="pl-PL"/>
          </a:p>
          <a:p>
            <a:r>
              <a:rPr lang="pl-PL"/>
              <a:t>spec:</a:t>
            </a:r>
          </a:p>
          <a:p>
            <a:r>
              <a:rPr lang="pl-PL"/>
              <a:t>  </a:t>
            </a:r>
            <a:r>
              <a:rPr lang="pl-PL" err="1"/>
              <a:t>podSelector</a:t>
            </a:r>
            <a:r>
              <a:rPr lang="pl-PL"/>
              <a:t>: {}</a:t>
            </a:r>
          </a:p>
          <a:p>
            <a:r>
              <a:rPr lang="pl-PL"/>
              <a:t>  </a:t>
            </a:r>
            <a:r>
              <a:rPr lang="pl-PL" err="1"/>
              <a:t>policyTypes</a:t>
            </a:r>
            <a:r>
              <a:rPr lang="pl-PL"/>
              <a:t>:</a:t>
            </a:r>
          </a:p>
          <a:p>
            <a:r>
              <a:rPr lang="pl-PL"/>
              <a:t>    - </a:t>
            </a:r>
            <a:r>
              <a:rPr lang="pl-PL" err="1"/>
              <a:t>Ingress</a:t>
            </a:r>
            <a:endParaRPr lang="pl-PL"/>
          </a:p>
          <a:p>
            <a:r>
              <a:rPr lang="pl-PL"/>
              <a:t>    - </a:t>
            </a:r>
            <a:r>
              <a:rPr lang="pl-PL" err="1"/>
              <a:t>Egress</a:t>
            </a:r>
            <a:endParaRPr lang="pl-PL"/>
          </a:p>
          <a:p>
            <a:r>
              <a:rPr lang="pl-PL"/>
              <a:t>  </a:t>
            </a:r>
            <a:r>
              <a:rPr lang="pl-PL" err="1"/>
              <a:t>ingress</a:t>
            </a:r>
            <a:r>
              <a:rPr lang="pl-PL"/>
              <a:t>: [ ]</a:t>
            </a:r>
          </a:p>
          <a:p>
            <a:r>
              <a:rPr lang="pl-PL"/>
              <a:t>  </a:t>
            </a:r>
            <a:r>
              <a:rPr lang="pl-PL" err="1"/>
              <a:t>egress</a:t>
            </a:r>
            <a:r>
              <a:rPr lang="pl-PL"/>
              <a:t>: [ ]</a:t>
            </a:r>
          </a:p>
        </p:txBody>
      </p:sp>
    </p:spTree>
    <p:extLst>
      <p:ext uri="{BB962C8B-B14F-4D97-AF65-F5344CB8AC3E}">
        <p14:creationId xmlns:p14="http://schemas.microsoft.com/office/powerpoint/2010/main" val="3294384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F0F0C6-0F30-489F-9D07-EF57A2861370}"/>
              </a:ext>
            </a:extLst>
          </p:cNvPr>
          <p:cNvSpPr>
            <a:spLocks noGrp="1"/>
          </p:cNvSpPr>
          <p:nvPr>
            <p:ph type="title"/>
          </p:nvPr>
        </p:nvSpPr>
        <p:spPr/>
        <p:txBody>
          <a:bodyPr/>
          <a:lstStyle/>
          <a:p>
            <a:r>
              <a:rPr lang="pl-PL"/>
              <a:t>Network Policy</a:t>
            </a:r>
          </a:p>
        </p:txBody>
      </p:sp>
      <p:pic>
        <p:nvPicPr>
          <p:cNvPr id="4" name="Picture 11">
            <a:extLst>
              <a:ext uri="{FF2B5EF4-FFF2-40B4-BE49-F238E27FC236}">
                <a16:creationId xmlns:a16="http://schemas.microsoft.com/office/drawing/2014/main" id="{49903A3D-9BE2-4790-878B-EBDEF4CC701E}"/>
              </a:ext>
            </a:extLst>
          </p:cNvPr>
          <p:cNvPicPr>
            <a:picLocks noChangeAspect="1" noChangeArrowheads="1"/>
          </p:cNvPicPr>
          <p:nvPr/>
        </p:nvPicPr>
        <p:blipFill>
          <a:blip r:embed="rId2" cstate="print"/>
          <a:srcRect/>
          <a:stretch>
            <a:fillRect/>
          </a:stretch>
        </p:blipFill>
        <p:spPr bwMode="auto">
          <a:xfrm>
            <a:off x="966593" y="2358342"/>
            <a:ext cx="4056451" cy="936104"/>
          </a:xfrm>
          <a:prstGeom prst="rect">
            <a:avLst/>
          </a:prstGeom>
          <a:noFill/>
          <a:ln w="9525">
            <a:noFill/>
            <a:miter lim="800000"/>
            <a:headEnd/>
            <a:tailEnd/>
          </a:ln>
        </p:spPr>
      </p:pic>
      <p:sp>
        <p:nvSpPr>
          <p:cNvPr id="5" name="Prostokąt 4">
            <a:extLst>
              <a:ext uri="{FF2B5EF4-FFF2-40B4-BE49-F238E27FC236}">
                <a16:creationId xmlns:a16="http://schemas.microsoft.com/office/drawing/2014/main" id="{474682AD-B3E0-42A1-A488-EBF049DE1213}"/>
              </a:ext>
            </a:extLst>
          </p:cNvPr>
          <p:cNvSpPr/>
          <p:nvPr/>
        </p:nvSpPr>
        <p:spPr>
          <a:xfrm>
            <a:off x="966593" y="1696576"/>
            <a:ext cx="6984776" cy="338554"/>
          </a:xfrm>
          <a:prstGeom prst="rect">
            <a:avLst/>
          </a:prstGeom>
        </p:spPr>
        <p:txBody>
          <a:bodyPr wrap="square">
            <a:spAutoFit/>
          </a:bodyPr>
          <a:lstStyle/>
          <a:p>
            <a:r>
              <a:rPr lang="en-US" sz="1600" b="1"/>
              <a:t>Step 3. Allow Traffic to Kubernetes DNS</a:t>
            </a:r>
          </a:p>
        </p:txBody>
      </p:sp>
      <p:sp>
        <p:nvSpPr>
          <p:cNvPr id="6" name="Prostokąt 5">
            <a:extLst>
              <a:ext uri="{FF2B5EF4-FFF2-40B4-BE49-F238E27FC236}">
                <a16:creationId xmlns:a16="http://schemas.microsoft.com/office/drawing/2014/main" id="{337DE7EE-C651-4FEB-93B0-578E45E8C3FA}"/>
              </a:ext>
            </a:extLst>
          </p:cNvPr>
          <p:cNvSpPr/>
          <p:nvPr/>
        </p:nvSpPr>
        <p:spPr>
          <a:xfrm>
            <a:off x="5967322" y="1492750"/>
            <a:ext cx="4504316" cy="4524315"/>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allow-dns-access</a:t>
            </a:r>
            <a:endParaRPr lang="pl-PL"/>
          </a:p>
          <a:p>
            <a:r>
              <a:rPr lang="pl-PL"/>
              <a:t>  </a:t>
            </a:r>
            <a:r>
              <a:rPr lang="pl-PL" err="1"/>
              <a:t>namespace</a:t>
            </a:r>
            <a:r>
              <a:rPr lang="pl-PL"/>
              <a:t>: </a:t>
            </a:r>
            <a:r>
              <a:rPr lang="pl-PL" err="1"/>
              <a:t>default</a:t>
            </a:r>
            <a:endParaRPr lang="pl-PL"/>
          </a:p>
          <a:p>
            <a:r>
              <a:rPr lang="pl-PL"/>
              <a:t>spec:</a:t>
            </a:r>
          </a:p>
          <a:p>
            <a:r>
              <a:rPr lang="pl-PL"/>
              <a:t>  </a:t>
            </a:r>
            <a:r>
              <a:rPr lang="pl-PL" err="1"/>
              <a:t>egress</a:t>
            </a:r>
            <a:r>
              <a:rPr lang="pl-PL"/>
              <a:t>:</a:t>
            </a:r>
          </a:p>
          <a:p>
            <a:r>
              <a:rPr lang="pl-PL"/>
              <a:t>  - </a:t>
            </a:r>
            <a:r>
              <a:rPr lang="pl-PL" err="1"/>
              <a:t>ports</a:t>
            </a:r>
            <a:r>
              <a:rPr lang="pl-PL"/>
              <a:t>:</a:t>
            </a:r>
          </a:p>
          <a:p>
            <a:r>
              <a:rPr lang="pl-PL"/>
              <a:t>    - port: 53</a:t>
            </a:r>
          </a:p>
          <a:p>
            <a:r>
              <a:rPr lang="pl-PL"/>
              <a:t>      </a:t>
            </a:r>
            <a:r>
              <a:rPr lang="pl-PL" err="1"/>
              <a:t>protocol</a:t>
            </a:r>
            <a:r>
              <a:rPr lang="pl-PL"/>
              <a:t>: UDP</a:t>
            </a:r>
          </a:p>
          <a:p>
            <a:r>
              <a:rPr lang="pl-PL"/>
              <a:t>    to:</a:t>
            </a:r>
          </a:p>
          <a:p>
            <a:r>
              <a:rPr lang="pl-PL"/>
              <a:t>    - </a:t>
            </a:r>
            <a:r>
              <a:rPr lang="pl-PL" err="1"/>
              <a:t>namespaceSelector</a:t>
            </a:r>
            <a:r>
              <a:rPr lang="pl-PL"/>
              <a:t>:</a:t>
            </a:r>
          </a:p>
          <a:p>
            <a:r>
              <a:rPr lang="pl-PL"/>
              <a:t>        </a:t>
            </a:r>
            <a:r>
              <a:rPr lang="pl-PL" err="1"/>
              <a:t>matchLabels</a:t>
            </a:r>
            <a:r>
              <a:rPr lang="pl-PL"/>
              <a:t>:</a:t>
            </a:r>
          </a:p>
          <a:p>
            <a:r>
              <a:rPr lang="pl-PL"/>
              <a:t>          </a:t>
            </a:r>
            <a:r>
              <a:rPr lang="pl-PL" err="1"/>
              <a:t>name</a:t>
            </a:r>
            <a:r>
              <a:rPr lang="pl-PL"/>
              <a:t>: </a:t>
            </a:r>
            <a:r>
              <a:rPr lang="pl-PL" err="1"/>
              <a:t>kube</a:t>
            </a:r>
            <a:r>
              <a:rPr lang="pl-PL"/>
              <a:t>-system</a:t>
            </a:r>
          </a:p>
          <a:p>
            <a:r>
              <a:rPr lang="pl-PL"/>
              <a:t>  </a:t>
            </a:r>
            <a:r>
              <a:rPr lang="pl-PL" err="1"/>
              <a:t>policyTypes</a:t>
            </a:r>
            <a:r>
              <a:rPr lang="pl-PL"/>
              <a:t>:</a:t>
            </a:r>
          </a:p>
          <a:p>
            <a:r>
              <a:rPr lang="pl-PL"/>
              <a:t>  - </a:t>
            </a:r>
            <a:r>
              <a:rPr lang="pl-PL" err="1"/>
              <a:t>Egress</a:t>
            </a:r>
            <a:r>
              <a:rPr lang="pl-PL"/>
              <a:t> </a:t>
            </a:r>
          </a:p>
        </p:txBody>
      </p:sp>
    </p:spTree>
    <p:extLst>
      <p:ext uri="{BB962C8B-B14F-4D97-AF65-F5344CB8AC3E}">
        <p14:creationId xmlns:p14="http://schemas.microsoft.com/office/powerpoint/2010/main" val="3813994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065688-AD24-460F-8BDC-C28C26301060}"/>
              </a:ext>
            </a:extLst>
          </p:cNvPr>
          <p:cNvSpPr>
            <a:spLocks noGrp="1"/>
          </p:cNvSpPr>
          <p:nvPr>
            <p:ph type="title"/>
          </p:nvPr>
        </p:nvSpPr>
        <p:spPr/>
        <p:txBody>
          <a:bodyPr/>
          <a:lstStyle/>
          <a:p>
            <a:r>
              <a:rPr lang="pl-PL"/>
              <a:t>Network Policy</a:t>
            </a:r>
          </a:p>
        </p:txBody>
      </p:sp>
      <p:sp>
        <p:nvSpPr>
          <p:cNvPr id="3" name="Symbol zastępczy zawartości 2">
            <a:extLst>
              <a:ext uri="{FF2B5EF4-FFF2-40B4-BE49-F238E27FC236}">
                <a16:creationId xmlns:a16="http://schemas.microsoft.com/office/drawing/2014/main" id="{A8EE521A-D714-4236-B138-1E9EB1690D27}"/>
              </a:ext>
            </a:extLst>
          </p:cNvPr>
          <p:cNvSpPr>
            <a:spLocks noGrp="1"/>
          </p:cNvSpPr>
          <p:nvPr>
            <p:ph sz="quarter" idx="13"/>
          </p:nvPr>
        </p:nvSpPr>
        <p:spPr/>
        <p:txBody>
          <a:bodyPr/>
          <a:lstStyle/>
          <a:p>
            <a:endParaRPr lang="pl-PL"/>
          </a:p>
        </p:txBody>
      </p:sp>
      <p:pic>
        <p:nvPicPr>
          <p:cNvPr id="5" name="Obraz 4">
            <a:extLst>
              <a:ext uri="{FF2B5EF4-FFF2-40B4-BE49-F238E27FC236}">
                <a16:creationId xmlns:a16="http://schemas.microsoft.com/office/drawing/2014/main" id="{F3F55384-1E69-43D5-9F4A-ECBEBE513A85}"/>
              </a:ext>
            </a:extLst>
          </p:cNvPr>
          <p:cNvPicPr>
            <a:picLocks noChangeAspect="1"/>
          </p:cNvPicPr>
          <p:nvPr/>
        </p:nvPicPr>
        <p:blipFill>
          <a:blip r:embed="rId2"/>
          <a:stretch>
            <a:fillRect/>
          </a:stretch>
        </p:blipFill>
        <p:spPr>
          <a:xfrm>
            <a:off x="913774" y="2192503"/>
            <a:ext cx="3743325" cy="828675"/>
          </a:xfrm>
          <a:prstGeom prst="rect">
            <a:avLst/>
          </a:prstGeom>
        </p:spPr>
      </p:pic>
      <p:sp>
        <p:nvSpPr>
          <p:cNvPr id="6" name="Prostokąt 5">
            <a:extLst>
              <a:ext uri="{FF2B5EF4-FFF2-40B4-BE49-F238E27FC236}">
                <a16:creationId xmlns:a16="http://schemas.microsoft.com/office/drawing/2014/main" id="{C0DFF0AD-CC3D-4EA3-B8A8-68A7A9264011}"/>
              </a:ext>
            </a:extLst>
          </p:cNvPr>
          <p:cNvSpPr/>
          <p:nvPr/>
        </p:nvSpPr>
        <p:spPr>
          <a:xfrm>
            <a:off x="6095687" y="2097880"/>
            <a:ext cx="5196461" cy="3693319"/>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allow-ingress-egress-within-namespace</a:t>
            </a:r>
            <a:endParaRPr lang="pl-PL"/>
          </a:p>
          <a:p>
            <a:r>
              <a:rPr lang="pl-PL"/>
              <a:t>  </a:t>
            </a:r>
            <a:r>
              <a:rPr lang="pl-PL" err="1"/>
              <a:t>namespace</a:t>
            </a:r>
            <a:r>
              <a:rPr lang="pl-PL"/>
              <a:t>: </a:t>
            </a:r>
            <a:r>
              <a:rPr lang="pl-PL" err="1"/>
              <a:t>default</a:t>
            </a:r>
            <a:endParaRPr lang="pl-PL"/>
          </a:p>
          <a:p>
            <a:r>
              <a:rPr lang="pl-PL"/>
              <a:t>spec:</a:t>
            </a:r>
          </a:p>
          <a:p>
            <a:r>
              <a:rPr lang="pl-PL"/>
              <a:t>  </a:t>
            </a:r>
            <a:r>
              <a:rPr lang="pl-PL" err="1"/>
              <a:t>podSelector</a:t>
            </a:r>
            <a:r>
              <a:rPr lang="pl-PL"/>
              <a:t>: {}</a:t>
            </a:r>
          </a:p>
          <a:p>
            <a:r>
              <a:rPr lang="pl-PL"/>
              <a:t>  </a:t>
            </a:r>
            <a:r>
              <a:rPr lang="pl-PL" err="1"/>
              <a:t>ingress</a:t>
            </a:r>
            <a:r>
              <a:rPr lang="pl-PL"/>
              <a:t>:</a:t>
            </a:r>
          </a:p>
          <a:p>
            <a:r>
              <a:rPr lang="pl-PL"/>
              <a:t>    - from:</a:t>
            </a:r>
          </a:p>
          <a:p>
            <a:r>
              <a:rPr lang="pl-PL"/>
              <a:t>        - </a:t>
            </a:r>
            <a:r>
              <a:rPr lang="pl-PL" err="1"/>
              <a:t>podSelector</a:t>
            </a:r>
            <a:r>
              <a:rPr lang="pl-PL"/>
              <a:t>: {}</a:t>
            </a:r>
          </a:p>
          <a:p>
            <a:r>
              <a:rPr lang="pl-PL"/>
              <a:t>  </a:t>
            </a:r>
            <a:r>
              <a:rPr lang="pl-PL" err="1"/>
              <a:t>egress</a:t>
            </a:r>
            <a:r>
              <a:rPr lang="pl-PL"/>
              <a:t>:</a:t>
            </a:r>
          </a:p>
          <a:p>
            <a:r>
              <a:rPr lang="pl-PL"/>
              <a:t>    - to:</a:t>
            </a:r>
          </a:p>
          <a:p>
            <a:r>
              <a:rPr lang="pl-PL"/>
              <a:t>        - </a:t>
            </a:r>
            <a:r>
              <a:rPr lang="pl-PL" err="1"/>
              <a:t>podSelector</a:t>
            </a:r>
            <a:r>
              <a:rPr lang="pl-PL"/>
              <a:t>: {}</a:t>
            </a:r>
          </a:p>
        </p:txBody>
      </p:sp>
      <p:sp>
        <p:nvSpPr>
          <p:cNvPr id="7" name="Prostokąt 6">
            <a:extLst>
              <a:ext uri="{FF2B5EF4-FFF2-40B4-BE49-F238E27FC236}">
                <a16:creationId xmlns:a16="http://schemas.microsoft.com/office/drawing/2014/main" id="{A49190B8-3A40-45C1-A712-9F21A6AB9CCB}"/>
              </a:ext>
            </a:extLst>
          </p:cNvPr>
          <p:cNvSpPr/>
          <p:nvPr/>
        </p:nvSpPr>
        <p:spPr>
          <a:xfrm>
            <a:off x="899852" y="1561914"/>
            <a:ext cx="6984776" cy="584775"/>
          </a:xfrm>
          <a:prstGeom prst="rect">
            <a:avLst/>
          </a:prstGeom>
        </p:spPr>
        <p:txBody>
          <a:bodyPr wrap="square">
            <a:spAutoFit/>
          </a:bodyPr>
          <a:lstStyle/>
          <a:p>
            <a:r>
              <a:rPr lang="en-US" sz="1600" b="1"/>
              <a:t>Step </a:t>
            </a:r>
            <a:r>
              <a:rPr lang="pl-PL" sz="1600" b="1"/>
              <a:t>4</a:t>
            </a:r>
            <a:r>
              <a:rPr lang="en-US" sz="1600" b="1"/>
              <a:t>. Allow </a:t>
            </a:r>
            <a:r>
              <a:rPr lang="en-US" sz="1600" b="1" err="1"/>
              <a:t>Traff</a:t>
            </a:r>
            <a:r>
              <a:rPr lang="pl-PL" sz="1600" b="1" err="1"/>
              <a:t>ic</a:t>
            </a:r>
            <a:r>
              <a:rPr lang="pl-PL" sz="1600" b="1"/>
              <a:t> </a:t>
            </a:r>
            <a:r>
              <a:rPr lang="pl-PL" sz="1600" b="1" err="1"/>
              <a:t>within</a:t>
            </a:r>
            <a:r>
              <a:rPr lang="pl-PL" sz="1600" b="1"/>
              <a:t> the same </a:t>
            </a:r>
            <a:r>
              <a:rPr lang="pl-PL" sz="1600" b="1" err="1"/>
              <a:t>namespace</a:t>
            </a:r>
            <a:endParaRPr lang="pl-PL" sz="1600" b="1"/>
          </a:p>
          <a:p>
            <a:endParaRPr lang="en-US" sz="1600" b="1"/>
          </a:p>
        </p:txBody>
      </p:sp>
    </p:spTree>
    <p:extLst>
      <p:ext uri="{BB962C8B-B14F-4D97-AF65-F5344CB8AC3E}">
        <p14:creationId xmlns:p14="http://schemas.microsoft.com/office/powerpoint/2010/main" val="707868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7FB2CB-CA9D-B745-82CC-B5C4D8771A1C}"/>
              </a:ext>
            </a:extLst>
          </p:cNvPr>
          <p:cNvSpPr txBox="1"/>
          <p:nvPr/>
        </p:nvSpPr>
        <p:spPr>
          <a:xfrm>
            <a:off x="961285" y="1512625"/>
            <a:ext cx="4106015" cy="472502"/>
          </a:xfrm>
          <a:prstGeom prst="rect">
            <a:avLst/>
          </a:prstGeom>
          <a:noFill/>
        </p:spPr>
        <p:txBody>
          <a:bodyPr vert="horz" wrap="square" lIns="0" tIns="0" rIns="0" bIns="0" rtlCol="0" anchor="t">
            <a:spAutoFit/>
          </a:bodyPr>
          <a:lstStyle/>
          <a:p>
            <a:pPr>
              <a:lnSpc>
                <a:spcPct val="130000"/>
              </a:lnSpc>
            </a:pPr>
            <a:r>
              <a:rPr lang="pl-PL" sz="2600" b="1" spc="30">
                <a:solidFill>
                  <a:srgbClr val="01345D"/>
                </a:solidFill>
                <a:latin typeface="Montserrat" pitchFamily="2" charset="77"/>
              </a:rPr>
              <a:t>Krzysztof Pudłowski</a:t>
            </a:r>
          </a:p>
        </p:txBody>
      </p:sp>
      <p:pic>
        <p:nvPicPr>
          <p:cNvPr id="6" name="Picture 5" descr="A picture containing text, silhouette&#10;&#10;Description automatically generated">
            <a:extLst>
              <a:ext uri="{FF2B5EF4-FFF2-40B4-BE49-F238E27FC236}">
                <a16:creationId xmlns:a16="http://schemas.microsoft.com/office/drawing/2014/main" id="{BFD52179-810C-C044-89C4-E11218267E07}"/>
              </a:ext>
            </a:extLst>
          </p:cNvPr>
          <p:cNvPicPr>
            <a:picLocks noChangeAspect="1"/>
          </p:cNvPicPr>
          <p:nvPr/>
        </p:nvPicPr>
        <p:blipFill>
          <a:blip r:embed="rId2"/>
          <a:stretch>
            <a:fillRect/>
          </a:stretch>
        </p:blipFill>
        <p:spPr>
          <a:xfrm>
            <a:off x="5067300" y="551766"/>
            <a:ext cx="3046957" cy="1413082"/>
          </a:xfrm>
          <a:prstGeom prst="rect">
            <a:avLst/>
          </a:prstGeom>
        </p:spPr>
      </p:pic>
      <p:sp>
        <p:nvSpPr>
          <p:cNvPr id="11" name="Symbol zastępczy zawartości 4">
            <a:extLst>
              <a:ext uri="{FF2B5EF4-FFF2-40B4-BE49-F238E27FC236}">
                <a16:creationId xmlns:a16="http://schemas.microsoft.com/office/drawing/2014/main" id="{4AB73A73-F127-A948-A16C-E374797F66D1}"/>
              </a:ext>
            </a:extLst>
          </p:cNvPr>
          <p:cNvSpPr txBox="1">
            <a:spLocks/>
          </p:cNvSpPr>
          <p:nvPr/>
        </p:nvSpPr>
        <p:spPr>
          <a:xfrm>
            <a:off x="961285" y="3008562"/>
            <a:ext cx="4304100" cy="3170468"/>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71450">
              <a:lnSpc>
                <a:spcPct val="130000"/>
              </a:lnSpc>
              <a:spcBef>
                <a:spcPts val="0"/>
              </a:spcBef>
              <a:buClr>
                <a:srgbClr val="00E8B7"/>
              </a:buClr>
              <a:buSzPct val="100000"/>
            </a:pPr>
            <a:r>
              <a:rPr lang="pl-PL" sz="1200" dirty="0">
                <a:solidFill>
                  <a:srgbClr val="0070C0"/>
                </a:solidFill>
                <a:latin typeface="Open Sans"/>
                <a:ea typeface="Open Sans"/>
                <a:cs typeface="Open Sans"/>
              </a:rPr>
              <a:t>Pracę w IT rozpocząłem jeszcze w XX wieku.</a:t>
            </a:r>
            <a:endParaRPr lang="pl-PL"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dirty="0">
                <a:solidFill>
                  <a:srgbClr val="0070C0"/>
                </a:solidFill>
                <a:latin typeface="Open Sans"/>
                <a:ea typeface="+mn-lt"/>
                <a:cs typeface="+mn-lt"/>
              </a:rPr>
              <a:t>Wieloletni pracownik korporacji. Obecnie pracuje  w sektorze telekomunikacyjnym.</a:t>
            </a:r>
            <a:endParaRPr lang="pl-PL"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dirty="0">
                <a:solidFill>
                  <a:srgbClr val="0070C0"/>
                </a:solidFill>
                <a:latin typeface="Open Sans"/>
                <a:ea typeface="+mn-lt"/>
                <a:cs typeface="+mn-lt"/>
              </a:rPr>
              <a:t>Z zawodu fizyk, edukacja zakończona doktoratem Uniwersytetu Łódzkiego.</a:t>
            </a:r>
            <a:endParaRPr lang="pl-PL" dirty="0">
              <a:solidFill>
                <a:srgbClr val="0070C0"/>
              </a:solidFill>
              <a:latin typeface="Open Sans"/>
              <a:ea typeface="Open Sans"/>
              <a:cs typeface="Open Sans"/>
            </a:endParaRPr>
          </a:p>
          <a:p>
            <a:pPr marL="171450" indent="-171450">
              <a:buClr>
                <a:srgbClr val="00E8B7"/>
              </a:buClr>
              <a:buSzPct val="100000"/>
            </a:pPr>
            <a:r>
              <a:rPr lang="pl-PL" sz="1200" dirty="0">
                <a:solidFill>
                  <a:srgbClr val="0070C0"/>
                </a:solidFill>
                <a:latin typeface="Open Sans"/>
                <a:ea typeface="+mn-lt"/>
                <a:cs typeface="+mn-lt"/>
              </a:rPr>
              <a:t>Praktyczna znajomość budowy oprogramowania klasy </a:t>
            </a:r>
            <a:r>
              <a:rPr lang="pl-PL" sz="1200" dirty="0" err="1">
                <a:solidFill>
                  <a:srgbClr val="0070C0"/>
                </a:solidFill>
                <a:latin typeface="Open Sans"/>
                <a:ea typeface="+mn-lt"/>
                <a:cs typeface="+mn-lt"/>
              </a:rPr>
              <a:t>enterprise</a:t>
            </a:r>
            <a:r>
              <a:rPr lang="pl-PL" sz="1200" dirty="0">
                <a:solidFill>
                  <a:srgbClr val="0070C0"/>
                </a:solidFill>
                <a:latin typeface="Open Sans"/>
                <a:ea typeface="+mn-lt"/>
                <a:cs typeface="+mn-lt"/>
              </a:rPr>
              <a:t>.</a:t>
            </a:r>
            <a:endParaRPr lang="pl-PL" dirty="0">
              <a:solidFill>
                <a:srgbClr val="0070C0"/>
              </a:solidFill>
              <a:latin typeface="Open Sans"/>
              <a:ea typeface="Open Sans"/>
              <a:cs typeface="Open Sans"/>
            </a:endParaRPr>
          </a:p>
          <a:p>
            <a:pPr marL="171450" indent="-171450">
              <a:buClr>
                <a:srgbClr val="00E8B7"/>
              </a:buClr>
              <a:buSzPct val="100000"/>
            </a:pPr>
            <a:r>
              <a:rPr lang="pl-PL" sz="1200" dirty="0">
                <a:solidFill>
                  <a:srgbClr val="0070C0"/>
                </a:solidFill>
                <a:latin typeface="Open Sans"/>
                <a:ea typeface="+mn-lt"/>
                <a:cs typeface="+mn-lt"/>
              </a:rPr>
              <a:t>Administrator, developer, team leader, ekspert IT</a:t>
            </a:r>
            <a:endParaRPr lang="pl-PL"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dirty="0" err="1">
                <a:solidFill>
                  <a:srgbClr val="0070C0"/>
                </a:solidFill>
                <a:latin typeface="Open Sans"/>
                <a:ea typeface="+mn-lt"/>
                <a:cs typeface="+mn-lt"/>
              </a:rPr>
              <a:t>Azure</a:t>
            </a:r>
            <a:r>
              <a:rPr lang="pl-PL" sz="1200" dirty="0">
                <a:solidFill>
                  <a:srgbClr val="0070C0"/>
                </a:solidFill>
                <a:latin typeface="Open Sans"/>
                <a:ea typeface="+mn-lt"/>
                <a:cs typeface="+mn-lt"/>
              </a:rPr>
              <a:t> </a:t>
            </a:r>
            <a:r>
              <a:rPr lang="pl-PL" sz="1200" dirty="0" err="1">
                <a:solidFill>
                  <a:srgbClr val="0070C0"/>
                </a:solidFill>
                <a:latin typeface="Open Sans"/>
                <a:ea typeface="+mn-lt"/>
                <a:cs typeface="+mn-lt"/>
              </a:rPr>
              <a:t>Devops</a:t>
            </a:r>
            <a:r>
              <a:rPr lang="pl-PL" sz="1200" dirty="0">
                <a:solidFill>
                  <a:srgbClr val="0070C0"/>
                </a:solidFill>
                <a:latin typeface="Open Sans"/>
                <a:ea typeface="+mn-lt"/>
                <a:cs typeface="+mn-lt"/>
              </a:rPr>
              <a:t> </a:t>
            </a:r>
            <a:r>
              <a:rPr lang="pl-PL" sz="1200" dirty="0" err="1">
                <a:solidFill>
                  <a:srgbClr val="0070C0"/>
                </a:solidFill>
                <a:latin typeface="Open Sans"/>
                <a:ea typeface="+mn-lt"/>
                <a:cs typeface="+mn-lt"/>
              </a:rPr>
              <a:t>Expert</a:t>
            </a:r>
            <a:r>
              <a:rPr lang="pl-PL" sz="1200" dirty="0">
                <a:solidFill>
                  <a:srgbClr val="0070C0"/>
                </a:solidFill>
                <a:latin typeface="Open Sans"/>
                <a:ea typeface="+mn-lt"/>
                <a:cs typeface="+mn-lt"/>
              </a:rPr>
              <a:t>, </a:t>
            </a:r>
            <a:r>
              <a:rPr lang="pl-PL" sz="1200" dirty="0" err="1">
                <a:solidFill>
                  <a:srgbClr val="0070C0"/>
                </a:solidFill>
                <a:latin typeface="Open Sans"/>
                <a:ea typeface="+mn-lt"/>
                <a:cs typeface="+mn-lt"/>
              </a:rPr>
              <a:t>Certified</a:t>
            </a:r>
            <a:r>
              <a:rPr lang="pl-PL" sz="1200" dirty="0">
                <a:solidFill>
                  <a:srgbClr val="0070C0"/>
                </a:solidFill>
                <a:latin typeface="Open Sans"/>
                <a:ea typeface="+mn-lt"/>
                <a:cs typeface="+mn-lt"/>
              </a:rPr>
              <a:t> </a:t>
            </a:r>
            <a:r>
              <a:rPr lang="pl-PL" sz="1200" dirty="0" err="1">
                <a:solidFill>
                  <a:srgbClr val="0070C0"/>
                </a:solidFill>
                <a:latin typeface="Open Sans"/>
                <a:ea typeface="+mn-lt"/>
                <a:cs typeface="+mn-lt"/>
              </a:rPr>
              <a:t>Kubernetes</a:t>
            </a:r>
            <a:r>
              <a:rPr lang="pl-PL" sz="1200" dirty="0">
                <a:solidFill>
                  <a:srgbClr val="0070C0"/>
                </a:solidFill>
                <a:latin typeface="Open Sans"/>
                <a:ea typeface="+mn-lt"/>
                <a:cs typeface="+mn-lt"/>
              </a:rPr>
              <a:t> Administrator. Aktualnie pracuję na co dzień z klastrami </a:t>
            </a:r>
            <a:r>
              <a:rPr lang="pl-PL" sz="1200" dirty="0" err="1">
                <a:solidFill>
                  <a:srgbClr val="0070C0"/>
                </a:solidFill>
                <a:latin typeface="Open Sans"/>
                <a:ea typeface="+mn-lt"/>
                <a:cs typeface="+mn-lt"/>
              </a:rPr>
              <a:t>Kubernetes</a:t>
            </a:r>
            <a:endParaRPr lang="pl-PL" sz="12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Graphic 17">
            <a:extLst>
              <a:ext uri="{FF2B5EF4-FFF2-40B4-BE49-F238E27FC236}">
                <a16:creationId xmlns:a16="http://schemas.microsoft.com/office/drawing/2014/main" id="{B5D40A33-D6AA-0A4D-AC65-19001D78FB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285" y="2256741"/>
            <a:ext cx="533400" cy="304800"/>
          </a:xfrm>
          <a:prstGeom prst="rect">
            <a:avLst/>
          </a:prstGeom>
        </p:spPr>
      </p:pic>
      <p:pic>
        <p:nvPicPr>
          <p:cNvPr id="3" name="Obraz 3" descr="Obraz zawierający osoba, niebo, zewnętrzne, mężczyzna&#10;&#10;Opis wygenerowany automatycznie">
            <a:extLst>
              <a:ext uri="{FF2B5EF4-FFF2-40B4-BE49-F238E27FC236}">
                <a16:creationId xmlns:a16="http://schemas.microsoft.com/office/drawing/2014/main" id="{CCD9F4B2-5AF6-C585-91BC-97E6D196DE57}"/>
              </a:ext>
            </a:extLst>
          </p:cNvPr>
          <p:cNvPicPr>
            <a:picLocks noChangeAspect="1"/>
          </p:cNvPicPr>
          <p:nvPr/>
        </p:nvPicPr>
        <p:blipFill>
          <a:blip r:embed="rId5"/>
          <a:stretch>
            <a:fillRect/>
          </a:stretch>
        </p:blipFill>
        <p:spPr>
          <a:xfrm>
            <a:off x="6309826" y="1511022"/>
            <a:ext cx="4169507" cy="3979683"/>
          </a:xfrm>
          <a:prstGeom prst="rect">
            <a:avLst/>
          </a:prstGeom>
        </p:spPr>
      </p:pic>
    </p:spTree>
    <p:extLst>
      <p:ext uri="{BB962C8B-B14F-4D97-AF65-F5344CB8AC3E}">
        <p14:creationId xmlns:p14="http://schemas.microsoft.com/office/powerpoint/2010/main" val="1590792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6612C8-1537-4756-A1D5-70D165F24BD1}"/>
              </a:ext>
            </a:extLst>
          </p:cNvPr>
          <p:cNvSpPr>
            <a:spLocks noGrp="1"/>
          </p:cNvSpPr>
          <p:nvPr>
            <p:ph type="title"/>
          </p:nvPr>
        </p:nvSpPr>
        <p:spPr/>
        <p:txBody>
          <a:bodyPr/>
          <a:lstStyle/>
          <a:p>
            <a:r>
              <a:rPr lang="pl-PL"/>
              <a:t>Network Policy </a:t>
            </a:r>
            <a:r>
              <a:rPr lang="pl-PL" err="1"/>
              <a:t>Sample</a:t>
            </a:r>
            <a:endParaRPr lang="pl-PL"/>
          </a:p>
        </p:txBody>
      </p:sp>
      <p:pic>
        <p:nvPicPr>
          <p:cNvPr id="4" name="Symbol zastępczy zawartości 3">
            <a:extLst>
              <a:ext uri="{FF2B5EF4-FFF2-40B4-BE49-F238E27FC236}">
                <a16:creationId xmlns:a16="http://schemas.microsoft.com/office/drawing/2014/main" id="{A1E94E0F-DF12-468E-881D-C4B982BFD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32614"/>
            <a:ext cx="9948889" cy="5082585"/>
          </a:xfrm>
          <a:prstGeom prst="rect">
            <a:avLst/>
          </a:prstGeom>
        </p:spPr>
      </p:pic>
    </p:spTree>
    <p:extLst>
      <p:ext uri="{BB962C8B-B14F-4D97-AF65-F5344CB8AC3E}">
        <p14:creationId xmlns:p14="http://schemas.microsoft.com/office/powerpoint/2010/main" val="1946194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03F707-4EB4-4AB3-ABD3-735FD7D5CDC5}"/>
              </a:ext>
            </a:extLst>
          </p:cNvPr>
          <p:cNvSpPr>
            <a:spLocks noGrp="1"/>
          </p:cNvSpPr>
          <p:nvPr>
            <p:ph type="title"/>
          </p:nvPr>
        </p:nvSpPr>
        <p:spPr/>
        <p:txBody>
          <a:bodyPr/>
          <a:lstStyle/>
          <a:p>
            <a:r>
              <a:rPr lang="pl-PL"/>
              <a:t>Network Policy – How to </a:t>
            </a:r>
            <a:r>
              <a:rPr lang="pl-PL" err="1"/>
              <a:t>visualize</a:t>
            </a:r>
            <a:r>
              <a:rPr lang="pl-PL"/>
              <a:t>?</a:t>
            </a:r>
          </a:p>
        </p:txBody>
      </p:sp>
      <p:pic>
        <p:nvPicPr>
          <p:cNvPr id="4" name="Symbol zastępczy zawartości 7">
            <a:extLst>
              <a:ext uri="{FF2B5EF4-FFF2-40B4-BE49-F238E27FC236}">
                <a16:creationId xmlns:a16="http://schemas.microsoft.com/office/drawing/2014/main" id="{4EE1CD69-A914-411F-96D7-FE42C86EE60E}"/>
              </a:ext>
            </a:extLst>
          </p:cNvPr>
          <p:cNvPicPr>
            <a:picLocks noChangeAspect="1"/>
          </p:cNvPicPr>
          <p:nvPr/>
        </p:nvPicPr>
        <p:blipFill>
          <a:blip r:embed="rId2"/>
          <a:stretch>
            <a:fillRect/>
          </a:stretch>
        </p:blipFill>
        <p:spPr>
          <a:xfrm>
            <a:off x="6660812" y="1588957"/>
            <a:ext cx="4616788" cy="4387635"/>
          </a:xfrm>
          <a:prstGeom prst="rect">
            <a:avLst/>
          </a:prstGeom>
        </p:spPr>
      </p:pic>
      <p:sp>
        <p:nvSpPr>
          <p:cNvPr id="5" name="Prostokąt 4">
            <a:extLst>
              <a:ext uri="{FF2B5EF4-FFF2-40B4-BE49-F238E27FC236}">
                <a16:creationId xmlns:a16="http://schemas.microsoft.com/office/drawing/2014/main" id="{C9706090-CD74-4B3C-B3AF-27B47C37DFC4}"/>
              </a:ext>
            </a:extLst>
          </p:cNvPr>
          <p:cNvSpPr/>
          <p:nvPr/>
        </p:nvSpPr>
        <p:spPr>
          <a:xfrm>
            <a:off x="603559" y="5653427"/>
            <a:ext cx="4865434" cy="646331"/>
          </a:xfrm>
          <a:prstGeom prst="rect">
            <a:avLst/>
          </a:prstGeom>
        </p:spPr>
        <p:txBody>
          <a:bodyPr wrap="none">
            <a:spAutoFit/>
          </a:bodyPr>
          <a:lstStyle/>
          <a:p>
            <a:r>
              <a:rPr lang="pl-PL">
                <a:hlinkClick r:id="rId3"/>
              </a:rPr>
              <a:t>https://artturik.github.io/network-policy-viewer/</a:t>
            </a:r>
            <a:endParaRPr lang="pl-PL"/>
          </a:p>
          <a:p>
            <a:endParaRPr lang="pl-PL"/>
          </a:p>
        </p:txBody>
      </p:sp>
      <p:pic>
        <p:nvPicPr>
          <p:cNvPr id="6" name="Obraz 5">
            <a:extLst>
              <a:ext uri="{FF2B5EF4-FFF2-40B4-BE49-F238E27FC236}">
                <a16:creationId xmlns:a16="http://schemas.microsoft.com/office/drawing/2014/main" id="{362BB6F8-E7A3-4B37-84EE-A2C5A510E323}"/>
              </a:ext>
            </a:extLst>
          </p:cNvPr>
          <p:cNvPicPr>
            <a:picLocks noChangeAspect="1"/>
          </p:cNvPicPr>
          <p:nvPr/>
        </p:nvPicPr>
        <p:blipFill>
          <a:blip r:embed="rId4"/>
          <a:stretch>
            <a:fillRect/>
          </a:stretch>
        </p:blipFill>
        <p:spPr>
          <a:xfrm>
            <a:off x="316465" y="1867218"/>
            <a:ext cx="6343721" cy="3475053"/>
          </a:xfrm>
          <a:prstGeom prst="rect">
            <a:avLst/>
          </a:prstGeom>
        </p:spPr>
      </p:pic>
    </p:spTree>
    <p:extLst>
      <p:ext uri="{BB962C8B-B14F-4D97-AF65-F5344CB8AC3E}">
        <p14:creationId xmlns:p14="http://schemas.microsoft.com/office/powerpoint/2010/main" val="110398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45CD1ED0-C69D-46F5-B662-F43A1537B5C5}"/>
              </a:ext>
            </a:extLst>
          </p:cNvPr>
          <p:cNvPicPr>
            <a:picLocks noChangeAspect="1"/>
          </p:cNvPicPr>
          <p:nvPr/>
        </p:nvPicPr>
        <p:blipFill>
          <a:blip r:embed="rId2"/>
          <a:stretch>
            <a:fillRect/>
          </a:stretch>
        </p:blipFill>
        <p:spPr>
          <a:xfrm>
            <a:off x="841240" y="2342760"/>
            <a:ext cx="7758845" cy="3428944"/>
          </a:xfrm>
          <a:prstGeom prst="rect">
            <a:avLst/>
          </a:prstGeom>
        </p:spPr>
      </p:pic>
      <p:sp>
        <p:nvSpPr>
          <p:cNvPr id="2" name="Tytuł 1">
            <a:extLst>
              <a:ext uri="{FF2B5EF4-FFF2-40B4-BE49-F238E27FC236}">
                <a16:creationId xmlns:a16="http://schemas.microsoft.com/office/drawing/2014/main" id="{27AA898C-37F3-4279-995E-466EFB164E64}"/>
              </a:ext>
            </a:extLst>
          </p:cNvPr>
          <p:cNvSpPr>
            <a:spLocks noGrp="1"/>
          </p:cNvSpPr>
          <p:nvPr>
            <p:ph type="title"/>
          </p:nvPr>
        </p:nvSpPr>
        <p:spPr/>
        <p:txBody>
          <a:bodyPr/>
          <a:lstStyle/>
          <a:p>
            <a:r>
              <a:rPr lang="en-US"/>
              <a:t>Creating network policies from scratch</a:t>
            </a:r>
            <a:endParaRPr lang="en-US">
              <a:cs typeface="Calibri Light"/>
            </a:endParaRPr>
          </a:p>
        </p:txBody>
      </p:sp>
      <p:sp>
        <p:nvSpPr>
          <p:cNvPr id="3" name="Symbol zastępczy zawartości 2">
            <a:extLst>
              <a:ext uri="{FF2B5EF4-FFF2-40B4-BE49-F238E27FC236}">
                <a16:creationId xmlns:a16="http://schemas.microsoft.com/office/drawing/2014/main" id="{26A035FD-BCE4-4071-84FE-3E906A583052}"/>
              </a:ext>
            </a:extLst>
          </p:cNvPr>
          <p:cNvSpPr>
            <a:spLocks noGrp="1"/>
          </p:cNvSpPr>
          <p:nvPr>
            <p:ph sz="quarter" idx="13"/>
          </p:nvPr>
        </p:nvSpPr>
        <p:spPr>
          <a:xfrm>
            <a:off x="913774" y="1740663"/>
            <a:ext cx="10363826" cy="3424107"/>
          </a:xfrm>
        </p:spPr>
        <p:txBody>
          <a:bodyPr vert="horz" lIns="91440" tIns="45720" rIns="91440" bIns="45720" rtlCol="0" anchor="t">
            <a:normAutofit/>
          </a:bodyPr>
          <a:lstStyle/>
          <a:p>
            <a:pPr marL="0" indent="0">
              <a:buNone/>
            </a:pPr>
            <a:r>
              <a:rPr lang="pl-PL"/>
              <a:t>Online </a:t>
            </a:r>
            <a:r>
              <a:rPr lang="pl-PL" err="1"/>
              <a:t>Boutique</a:t>
            </a:r>
            <a:r>
              <a:rPr lang="pl-PL"/>
              <a:t> Application</a:t>
            </a:r>
            <a:endParaRPr lang="pl-PL">
              <a:ea typeface="Calibri"/>
              <a:cs typeface="Calibri"/>
            </a:endParaRPr>
          </a:p>
        </p:txBody>
      </p:sp>
      <p:sp>
        <p:nvSpPr>
          <p:cNvPr id="11" name="pole tekstowe 10">
            <a:extLst>
              <a:ext uri="{FF2B5EF4-FFF2-40B4-BE49-F238E27FC236}">
                <a16:creationId xmlns:a16="http://schemas.microsoft.com/office/drawing/2014/main" id="{BCC75CB3-0358-4075-A77E-8A22F7AAD929}"/>
              </a:ext>
            </a:extLst>
          </p:cNvPr>
          <p:cNvSpPr txBox="1"/>
          <p:nvPr/>
        </p:nvSpPr>
        <p:spPr>
          <a:xfrm>
            <a:off x="1241778" y="6250396"/>
            <a:ext cx="6096000" cy="646331"/>
          </a:xfrm>
          <a:prstGeom prst="rect">
            <a:avLst/>
          </a:prstGeom>
          <a:noFill/>
        </p:spPr>
        <p:txBody>
          <a:bodyPr wrap="square">
            <a:spAutoFit/>
          </a:bodyPr>
          <a:lstStyle/>
          <a:p>
            <a:r>
              <a:rPr lang="pl-PL">
                <a:hlinkClick r:id="rId3"/>
              </a:rPr>
              <a:t>https://github.com/GoogleCloudPlatform/microservices-demo</a:t>
            </a:r>
            <a:endParaRPr lang="pl-PL"/>
          </a:p>
          <a:p>
            <a:endParaRPr lang="pl-PL"/>
          </a:p>
        </p:txBody>
      </p:sp>
      <p:sp>
        <p:nvSpPr>
          <p:cNvPr id="4" name="pole tekstowe 3">
            <a:extLst>
              <a:ext uri="{FF2B5EF4-FFF2-40B4-BE49-F238E27FC236}">
                <a16:creationId xmlns:a16="http://schemas.microsoft.com/office/drawing/2014/main" id="{1BDFD0B4-8202-4C1C-A5B2-29359E7BF6CC}"/>
              </a:ext>
            </a:extLst>
          </p:cNvPr>
          <p:cNvSpPr txBox="1"/>
          <p:nvPr/>
        </p:nvSpPr>
        <p:spPr>
          <a:xfrm>
            <a:off x="8778631" y="1617785"/>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Online Boutique</a:t>
            </a:r>
            <a:r>
              <a:rPr lang="en-US"/>
              <a:t> is a cloud-native microservices demo application. Online Boutique consists of a 10-tier microservices application. The application is a web-based e-commerce app where users can browse items, add them to the cart, and purchase them.</a:t>
            </a:r>
          </a:p>
        </p:txBody>
      </p:sp>
    </p:spTree>
    <p:extLst>
      <p:ext uri="{BB962C8B-B14F-4D97-AF65-F5344CB8AC3E}">
        <p14:creationId xmlns:p14="http://schemas.microsoft.com/office/powerpoint/2010/main" val="646966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2E8840F-0AD9-4831-B75F-F2E673F117FE}"/>
              </a:ext>
            </a:extLst>
          </p:cNvPr>
          <p:cNvSpPr>
            <a:spLocks noGrp="1"/>
          </p:cNvSpPr>
          <p:nvPr>
            <p:ph type="title"/>
          </p:nvPr>
        </p:nvSpPr>
        <p:spPr/>
        <p:txBody>
          <a:bodyPr/>
          <a:lstStyle/>
          <a:p>
            <a:r>
              <a:rPr lang="pl-PL"/>
              <a:t>Gadget</a:t>
            </a:r>
          </a:p>
        </p:txBody>
      </p:sp>
      <p:sp>
        <p:nvSpPr>
          <p:cNvPr id="3" name="Symbol zastępczy zawartości 2">
            <a:extLst>
              <a:ext uri="{FF2B5EF4-FFF2-40B4-BE49-F238E27FC236}">
                <a16:creationId xmlns:a16="http://schemas.microsoft.com/office/drawing/2014/main" id="{9517A70A-4732-41E8-B07F-3201889ED928}"/>
              </a:ext>
            </a:extLst>
          </p:cNvPr>
          <p:cNvSpPr>
            <a:spLocks noGrp="1"/>
          </p:cNvSpPr>
          <p:nvPr>
            <p:ph sz="quarter" idx="13"/>
          </p:nvPr>
        </p:nvSpPr>
        <p:spPr>
          <a:xfrm>
            <a:off x="913774" y="1859092"/>
            <a:ext cx="10363826" cy="3424107"/>
          </a:xfrm>
        </p:spPr>
        <p:txBody>
          <a:bodyPr>
            <a:normAutofit fontScale="92500" lnSpcReduction="20000"/>
          </a:bodyPr>
          <a:lstStyle/>
          <a:p>
            <a:r>
              <a:rPr lang="pl-PL" sz="1800" b="1" i="0" u="none" strike="noStrike" baseline="0" err="1">
                <a:latin typeface="OverpassMono-Light"/>
              </a:rPr>
              <a:t>Install</a:t>
            </a:r>
            <a:r>
              <a:rPr lang="pl-PL" sz="1800" b="1" i="0" u="none" strike="noStrike" baseline="0">
                <a:latin typeface="OverpassMono-Light"/>
              </a:rPr>
              <a:t>  gadget </a:t>
            </a:r>
            <a:r>
              <a:rPr lang="pl-PL" sz="1800" b="1" i="0" u="none" strike="noStrike" baseline="0" err="1">
                <a:latin typeface="OverpassMono-Light"/>
              </a:rPr>
              <a:t>daemonset</a:t>
            </a:r>
            <a:endParaRPr lang="pl-PL" sz="1800" b="1" i="0" u="none" strike="noStrike" baseline="0">
              <a:latin typeface="OverpassMono-Light"/>
            </a:endParaRPr>
          </a:p>
          <a:p>
            <a:pPr marL="0" indent="0">
              <a:buNone/>
            </a:pPr>
            <a:r>
              <a:rPr lang="pl-PL" sz="1700" b="0" err="1">
                <a:effectLst/>
                <a:latin typeface="Consolas" panose="020B0609020204030204" pitchFamily="49" charset="0"/>
              </a:rPr>
              <a:t>kubectl</a:t>
            </a:r>
            <a:r>
              <a:rPr lang="pl-PL" sz="1700" b="0">
                <a:effectLst/>
                <a:latin typeface="Consolas" panose="020B0609020204030204" pitchFamily="49" charset="0"/>
              </a:rPr>
              <a:t> gadget </a:t>
            </a:r>
            <a:r>
              <a:rPr lang="pl-PL" sz="1700" b="0" err="1">
                <a:effectLst/>
                <a:latin typeface="Consolas" panose="020B0609020204030204" pitchFamily="49" charset="0"/>
              </a:rPr>
              <a:t>deploy</a:t>
            </a:r>
            <a:r>
              <a:rPr lang="pl-PL" sz="1700" b="0">
                <a:effectLst/>
                <a:latin typeface="Consolas" panose="020B0609020204030204" pitchFamily="49" charset="0"/>
              </a:rPr>
              <a:t> | </a:t>
            </a:r>
            <a:r>
              <a:rPr lang="pl-PL" sz="1700" b="0" err="1">
                <a:effectLst/>
                <a:latin typeface="Consolas" panose="020B0609020204030204" pitchFamily="49" charset="0"/>
              </a:rPr>
              <a:t>kubectl</a:t>
            </a:r>
            <a:r>
              <a:rPr lang="pl-PL" sz="1700" b="0">
                <a:effectLst/>
                <a:latin typeface="Consolas" panose="020B0609020204030204" pitchFamily="49" charset="0"/>
              </a:rPr>
              <a:t> </a:t>
            </a:r>
            <a:r>
              <a:rPr lang="pl-PL" sz="1700" b="0" err="1">
                <a:effectLst/>
                <a:latin typeface="Consolas" panose="020B0609020204030204" pitchFamily="49" charset="0"/>
              </a:rPr>
              <a:t>apply</a:t>
            </a:r>
            <a:r>
              <a:rPr lang="pl-PL" sz="1700" b="0">
                <a:effectLst/>
                <a:latin typeface="Consolas" panose="020B0609020204030204" pitchFamily="49" charset="0"/>
              </a:rPr>
              <a:t> -f </a:t>
            </a:r>
          </a:p>
          <a:p>
            <a:pPr marL="0" indent="0">
              <a:buNone/>
            </a:pPr>
            <a:endParaRPr lang="pl-PL" sz="1800">
              <a:latin typeface="OverpassMono-Light"/>
            </a:endParaRPr>
          </a:p>
          <a:p>
            <a:r>
              <a:rPr lang="pl-PL" sz="1800" b="1" i="0" u="none" strike="noStrike" baseline="0" err="1">
                <a:latin typeface="OverpassMono-Light"/>
              </a:rPr>
              <a:t>Install</a:t>
            </a:r>
            <a:r>
              <a:rPr lang="pl-PL" sz="1800" b="1" i="0" u="none" strike="noStrike" baseline="0">
                <a:latin typeface="OverpassMono-Light"/>
              </a:rPr>
              <a:t>  </a:t>
            </a:r>
            <a:r>
              <a:rPr lang="pl-PL" sz="1800" b="1" i="0" u="none" strike="noStrike" baseline="0" err="1">
                <a:latin typeface="OverpassMono-Light"/>
              </a:rPr>
              <a:t>example</a:t>
            </a:r>
            <a:r>
              <a:rPr lang="pl-PL" sz="1800" b="1" i="0" u="none" strike="noStrike" baseline="0">
                <a:latin typeface="OverpassMono-Light"/>
              </a:rPr>
              <a:t> </a:t>
            </a:r>
            <a:r>
              <a:rPr lang="pl-PL" sz="1800" b="1" i="0" u="none" strike="noStrike" baseline="0" err="1">
                <a:latin typeface="OverpassMono-Light"/>
              </a:rPr>
              <a:t>application</a:t>
            </a:r>
            <a:r>
              <a:rPr lang="pl-PL" sz="1800" b="1" i="0" u="none" strike="noStrike" baseline="0">
                <a:latin typeface="OverpassMono-Light"/>
              </a:rPr>
              <a:t> </a:t>
            </a:r>
          </a:p>
          <a:p>
            <a:pPr marL="0" indent="0">
              <a:buNone/>
            </a:pPr>
            <a:r>
              <a:rPr lang="pl-PL" sz="1800" b="0" i="0" u="none" strike="noStrike" baseline="0" err="1">
                <a:latin typeface="OverpassMono-Light"/>
              </a:rPr>
              <a:t>kubectl</a:t>
            </a:r>
            <a:r>
              <a:rPr lang="pl-PL" sz="1800" b="0" i="0" u="none" strike="noStrike" baseline="0">
                <a:latin typeface="OverpassMono-Light"/>
              </a:rPr>
              <a:t> </a:t>
            </a:r>
            <a:r>
              <a:rPr lang="pl-PL" sz="1800" b="0" i="0" u="none" strike="noStrike" baseline="0" err="1">
                <a:latin typeface="OverpassMono-Light"/>
              </a:rPr>
              <a:t>apply</a:t>
            </a:r>
            <a:r>
              <a:rPr lang="pl-PL" sz="1800" b="0" i="0" u="none" strike="noStrike" baseline="0">
                <a:latin typeface="OverpassMono-Light"/>
              </a:rPr>
              <a:t> -f </a:t>
            </a:r>
            <a:r>
              <a:rPr lang="pl-PL" sz="1800" b="0" i="0" u="none" strike="noStrike" baseline="0" err="1">
                <a:latin typeface="OverpassMono-Light"/>
              </a:rPr>
              <a:t>kubernetes-manifests.yaml</a:t>
            </a:r>
            <a:r>
              <a:rPr lang="pl-PL" sz="1800" b="0" i="0" u="none" strike="noStrike" baseline="0">
                <a:latin typeface="OverpassMono-Light"/>
              </a:rPr>
              <a:t> -n demo</a:t>
            </a:r>
          </a:p>
          <a:p>
            <a:pPr marL="0" indent="0" algn="l">
              <a:buNone/>
            </a:pPr>
            <a:endParaRPr lang="pl-PL" sz="1800">
              <a:latin typeface="OverpassMono-Light"/>
            </a:endParaRPr>
          </a:p>
          <a:p>
            <a:r>
              <a:rPr lang="pl-PL" sz="1800" b="1" i="0" u="none" strike="noStrike" baseline="0" err="1">
                <a:latin typeface="OverpassMono-Light"/>
              </a:rPr>
              <a:t>Generate</a:t>
            </a:r>
            <a:r>
              <a:rPr lang="pl-PL" sz="1800" b="1" i="0" u="none" strike="noStrike" baseline="0">
                <a:latin typeface="OverpassMono-Light"/>
              </a:rPr>
              <a:t>  </a:t>
            </a:r>
            <a:r>
              <a:rPr lang="pl-PL" sz="1800" b="1" i="0" u="none" strike="noStrike" baseline="0" err="1">
                <a:latin typeface="OverpassMono-Light"/>
              </a:rPr>
              <a:t>traffic</a:t>
            </a:r>
            <a:r>
              <a:rPr lang="pl-PL" sz="1800" b="1" i="0" u="none" strike="noStrike" baseline="0">
                <a:latin typeface="OverpassMono-Light"/>
              </a:rPr>
              <a:t> </a:t>
            </a:r>
            <a:r>
              <a:rPr lang="pl-PL" sz="1800" b="1" i="0" u="none" strike="noStrike" baseline="0" err="1">
                <a:latin typeface="OverpassMono-Light"/>
              </a:rPr>
              <a:t>within</a:t>
            </a:r>
            <a:r>
              <a:rPr lang="pl-PL" sz="1800" b="1" i="0" u="none" strike="noStrike" baseline="0">
                <a:latin typeface="OverpassMono-Light"/>
              </a:rPr>
              <a:t> </a:t>
            </a:r>
            <a:r>
              <a:rPr lang="pl-PL" sz="1800" b="1" i="0" u="none" strike="noStrike" baseline="0" err="1">
                <a:latin typeface="OverpassMono-Light"/>
              </a:rPr>
              <a:t>namespace</a:t>
            </a:r>
            <a:endParaRPr lang="pl-PL" sz="1800" b="1" i="0" u="none" strike="noStrike" baseline="0">
              <a:latin typeface="OverpassMono-Light"/>
            </a:endParaRPr>
          </a:p>
          <a:p>
            <a:pPr marL="0" indent="0">
              <a:buNone/>
            </a:pPr>
            <a:r>
              <a:rPr lang="pl-PL" sz="1800" b="0" i="0" u="none" strike="noStrike" baseline="0" err="1">
                <a:latin typeface="OverpassMono-Light"/>
              </a:rPr>
              <a:t>kubectl</a:t>
            </a:r>
            <a:r>
              <a:rPr lang="pl-PL" sz="1800" b="0" i="0" u="none" strike="noStrike" baseline="0">
                <a:latin typeface="OverpassMono-Light"/>
              </a:rPr>
              <a:t> gadget network-policy monitor  --</a:t>
            </a:r>
            <a:r>
              <a:rPr lang="pl-PL" sz="1800" b="0" i="0" u="none" strike="noStrike" baseline="0" err="1">
                <a:latin typeface="OverpassMono-Light"/>
              </a:rPr>
              <a:t>namespaces</a:t>
            </a:r>
            <a:r>
              <a:rPr lang="pl-PL" sz="1800" b="0" i="0" u="none" strike="noStrike" baseline="0">
                <a:latin typeface="OverpassMono-Light"/>
              </a:rPr>
              <a:t> demo --</a:t>
            </a:r>
            <a:r>
              <a:rPr lang="pl-PL" sz="1800" b="0" i="0" u="none" strike="noStrike" baseline="0" err="1">
                <a:latin typeface="OverpassMono-Light"/>
              </a:rPr>
              <a:t>output</a:t>
            </a:r>
            <a:r>
              <a:rPr lang="pl-PL" sz="1800" b="0" i="0" u="none" strike="noStrike" baseline="0">
                <a:latin typeface="OverpassMono-Light"/>
              </a:rPr>
              <a:t> ./networktrace.log</a:t>
            </a:r>
          </a:p>
          <a:p>
            <a:pPr marL="0" indent="0" algn="l">
              <a:buNone/>
            </a:pPr>
            <a:endParaRPr lang="pl-PL" sz="1800" b="0" i="0" u="none" strike="noStrike" baseline="0">
              <a:latin typeface="OverpassMono-Light"/>
            </a:endParaRPr>
          </a:p>
          <a:p>
            <a:r>
              <a:rPr lang="pl-PL" sz="1800" b="1" err="1">
                <a:latin typeface="OverpassMono-Light"/>
              </a:rPr>
              <a:t>Generate</a:t>
            </a:r>
            <a:r>
              <a:rPr lang="pl-PL" sz="1800" b="1">
                <a:latin typeface="OverpassMono-Light"/>
              </a:rPr>
              <a:t> network </a:t>
            </a:r>
            <a:r>
              <a:rPr lang="pl-PL" sz="1800" b="1" err="1">
                <a:latin typeface="OverpassMono-Light"/>
              </a:rPr>
              <a:t>policies</a:t>
            </a:r>
            <a:endParaRPr lang="pl-PL" sz="1800" b="1">
              <a:latin typeface="OverpassMono-Light"/>
            </a:endParaRPr>
          </a:p>
          <a:p>
            <a:pPr marL="0" indent="0" algn="l">
              <a:buNone/>
            </a:pPr>
            <a:r>
              <a:rPr lang="pl-PL" sz="1800" b="0" i="0" u="none" strike="noStrike" baseline="0" err="1">
                <a:latin typeface="OverpassMono-Light"/>
              </a:rPr>
              <a:t>kubectl</a:t>
            </a:r>
            <a:r>
              <a:rPr lang="pl-PL" sz="1800" b="0" i="0" u="none" strike="noStrike" baseline="0">
                <a:latin typeface="OverpassMono-Light"/>
              </a:rPr>
              <a:t> gadget network-policy report --</a:t>
            </a:r>
            <a:r>
              <a:rPr lang="pl-PL" sz="1800" b="0" i="0" u="none" strike="noStrike" baseline="0" err="1">
                <a:latin typeface="OverpassMono-Light"/>
              </a:rPr>
              <a:t>input</a:t>
            </a:r>
            <a:r>
              <a:rPr lang="pl-PL" sz="1800" b="0" i="0" u="none" strike="noStrike" baseline="0">
                <a:latin typeface="OverpassMono-Light"/>
              </a:rPr>
              <a:t> ./networktrace.log &gt; network-</a:t>
            </a:r>
            <a:r>
              <a:rPr lang="pl-PL" sz="1800" b="0" i="0" u="none" strike="noStrike" baseline="0" err="1">
                <a:latin typeface="OverpassMono-Light"/>
              </a:rPr>
              <a:t>policy.yaml</a:t>
            </a:r>
            <a:endParaRPr lang="pl-PL"/>
          </a:p>
        </p:txBody>
      </p:sp>
      <p:sp>
        <p:nvSpPr>
          <p:cNvPr id="7" name="pole tekstowe 6">
            <a:extLst>
              <a:ext uri="{FF2B5EF4-FFF2-40B4-BE49-F238E27FC236}">
                <a16:creationId xmlns:a16="http://schemas.microsoft.com/office/drawing/2014/main" id="{9EC8CCAA-7689-43A1-BCE2-E01D2D164180}"/>
              </a:ext>
            </a:extLst>
          </p:cNvPr>
          <p:cNvSpPr txBox="1"/>
          <p:nvPr/>
        </p:nvSpPr>
        <p:spPr>
          <a:xfrm>
            <a:off x="5681351" y="915383"/>
            <a:ext cx="6096000" cy="1754326"/>
          </a:xfrm>
          <a:prstGeom prst="rect">
            <a:avLst/>
          </a:prstGeom>
          <a:noFill/>
        </p:spPr>
        <p:txBody>
          <a:bodyPr wrap="square">
            <a:spAutoFit/>
          </a:bodyPr>
          <a:lstStyle/>
          <a:p>
            <a:r>
              <a:rPr lang="en-US" err="1"/>
              <a:t>Inspektor</a:t>
            </a:r>
            <a:r>
              <a:rPr lang="en-US"/>
              <a:t> Gadget is deployed to each node as a privileged </a:t>
            </a:r>
            <a:r>
              <a:rPr lang="en-US" err="1"/>
              <a:t>DaemonSet</a:t>
            </a:r>
            <a:r>
              <a:rPr lang="en-US"/>
              <a:t>. It uses in-kernel BPF helper programs to monitor events mainly related to </a:t>
            </a:r>
            <a:r>
              <a:rPr lang="en-US" err="1"/>
              <a:t>syscalls</a:t>
            </a:r>
            <a:r>
              <a:rPr lang="en-US"/>
              <a:t> from </a:t>
            </a:r>
            <a:r>
              <a:rPr lang="en-US" err="1"/>
              <a:t>userspace</a:t>
            </a:r>
            <a:r>
              <a:rPr lang="en-US"/>
              <a:t> programs in a pod. The BPF programs are run by the kernel and gather the log data. </a:t>
            </a:r>
            <a:r>
              <a:rPr lang="en-US" err="1"/>
              <a:t>Inspektor</a:t>
            </a:r>
            <a:r>
              <a:rPr lang="en-US"/>
              <a:t> Gadget's </a:t>
            </a:r>
            <a:r>
              <a:rPr lang="en-US" err="1"/>
              <a:t>userspace</a:t>
            </a:r>
            <a:r>
              <a:rPr lang="en-US"/>
              <a:t> utilities fetch the log data from ring buffers and display it.</a:t>
            </a:r>
            <a:endParaRPr lang="pl-PL"/>
          </a:p>
        </p:txBody>
      </p:sp>
      <p:sp>
        <p:nvSpPr>
          <p:cNvPr id="9" name="pole tekstowe 8">
            <a:extLst>
              <a:ext uri="{FF2B5EF4-FFF2-40B4-BE49-F238E27FC236}">
                <a16:creationId xmlns:a16="http://schemas.microsoft.com/office/drawing/2014/main" id="{45D5724E-F5C3-4D5B-8484-614A74B89BBC}"/>
              </a:ext>
            </a:extLst>
          </p:cNvPr>
          <p:cNvSpPr txBox="1"/>
          <p:nvPr/>
        </p:nvSpPr>
        <p:spPr>
          <a:xfrm>
            <a:off x="406400" y="5956489"/>
            <a:ext cx="6096000" cy="646331"/>
          </a:xfrm>
          <a:prstGeom prst="rect">
            <a:avLst/>
          </a:prstGeom>
          <a:noFill/>
        </p:spPr>
        <p:txBody>
          <a:bodyPr wrap="square">
            <a:spAutoFit/>
          </a:bodyPr>
          <a:lstStyle/>
          <a:p>
            <a:r>
              <a:rPr lang="pl-PL">
                <a:hlinkClick r:id="rId2"/>
              </a:rPr>
              <a:t>https://github.com/kinvolk/inspektor-gadget</a:t>
            </a:r>
            <a:endParaRPr lang="pl-PL"/>
          </a:p>
          <a:p>
            <a:endParaRPr lang="pl-PL"/>
          </a:p>
        </p:txBody>
      </p:sp>
    </p:spTree>
    <p:extLst>
      <p:ext uri="{BB962C8B-B14F-4D97-AF65-F5344CB8AC3E}">
        <p14:creationId xmlns:p14="http://schemas.microsoft.com/office/powerpoint/2010/main" val="3476252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FD954C-E926-4D6D-A774-6593802603ED}"/>
              </a:ext>
            </a:extLst>
          </p:cNvPr>
          <p:cNvSpPr>
            <a:spLocks noGrp="1"/>
          </p:cNvSpPr>
          <p:nvPr>
            <p:ph type="title"/>
          </p:nvPr>
        </p:nvSpPr>
        <p:spPr/>
        <p:txBody>
          <a:bodyPr/>
          <a:lstStyle/>
          <a:p>
            <a:r>
              <a:rPr lang="pl-PL"/>
              <a:t>Network Policy </a:t>
            </a:r>
          </a:p>
        </p:txBody>
      </p:sp>
      <p:sp>
        <p:nvSpPr>
          <p:cNvPr id="3" name="Symbol zastępczy zawartości 2">
            <a:extLst>
              <a:ext uri="{FF2B5EF4-FFF2-40B4-BE49-F238E27FC236}">
                <a16:creationId xmlns:a16="http://schemas.microsoft.com/office/drawing/2014/main" id="{1028B928-D69F-4F89-AA14-4A2F0F9C5696}"/>
              </a:ext>
            </a:extLst>
          </p:cNvPr>
          <p:cNvSpPr>
            <a:spLocks noGrp="1"/>
          </p:cNvSpPr>
          <p:nvPr>
            <p:ph sz="quarter" idx="13"/>
          </p:nvPr>
        </p:nvSpPr>
        <p:spPr/>
        <p:txBody>
          <a:bodyPr>
            <a:normAutofit/>
          </a:bodyPr>
          <a:lstStyle/>
          <a:p>
            <a:pPr marL="0" indent="0">
              <a:buNone/>
            </a:pPr>
            <a:endParaRPr lang="pl-PL" sz="7200"/>
          </a:p>
          <a:p>
            <a:pPr marL="0" indent="0" algn="ctr">
              <a:buNone/>
            </a:pPr>
            <a:r>
              <a:rPr lang="pl-PL" sz="7200"/>
              <a:t>Demo</a:t>
            </a:r>
          </a:p>
        </p:txBody>
      </p:sp>
      <p:sp>
        <p:nvSpPr>
          <p:cNvPr id="4" name="Symbol zastępczy numeru slajdu 3">
            <a:extLst>
              <a:ext uri="{FF2B5EF4-FFF2-40B4-BE49-F238E27FC236}">
                <a16:creationId xmlns:a16="http://schemas.microsoft.com/office/drawing/2014/main" id="{BF3360D4-C74E-4917-B0CF-0319031B1DD5}"/>
              </a:ext>
            </a:extLst>
          </p:cNvPr>
          <p:cNvSpPr>
            <a:spLocks noGrp="1"/>
          </p:cNvSpPr>
          <p:nvPr>
            <p:ph type="sldNum" sz="quarter" idx="12"/>
          </p:nvPr>
        </p:nvSpPr>
        <p:spPr/>
        <p:txBody>
          <a:bodyPr/>
          <a:lstStyle/>
          <a:p>
            <a:fld id="{6D22F896-40B5-4ADD-8801-0D06FADFA095}" type="slidenum">
              <a:rPr lang="en-US" smtClean="0"/>
              <a:t>43</a:t>
            </a:fld>
            <a:endParaRPr lang="en-US"/>
          </a:p>
        </p:txBody>
      </p:sp>
    </p:spTree>
    <p:extLst>
      <p:ext uri="{BB962C8B-B14F-4D97-AF65-F5344CB8AC3E}">
        <p14:creationId xmlns:p14="http://schemas.microsoft.com/office/powerpoint/2010/main" val="4059531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7A5C3C-8FD7-4199-9C0B-B7291610D559}"/>
              </a:ext>
            </a:extLst>
          </p:cNvPr>
          <p:cNvSpPr>
            <a:spLocks noGrp="1"/>
          </p:cNvSpPr>
          <p:nvPr>
            <p:ph type="title"/>
          </p:nvPr>
        </p:nvSpPr>
        <p:spPr>
          <a:xfrm>
            <a:off x="802936" y="239045"/>
            <a:ext cx="10364451" cy="1191810"/>
          </a:xfrm>
        </p:spPr>
        <p:txBody>
          <a:bodyPr/>
          <a:lstStyle/>
          <a:p>
            <a:r>
              <a:rPr lang="pl-PL" err="1"/>
              <a:t>What’s</a:t>
            </a:r>
            <a:r>
              <a:rPr lang="pl-PL"/>
              <a:t> </a:t>
            </a:r>
            <a:r>
              <a:rPr lang="pl-PL" err="1"/>
              <a:t>next</a:t>
            </a:r>
            <a:r>
              <a:rPr lang="pl-PL"/>
              <a:t>?</a:t>
            </a:r>
          </a:p>
        </p:txBody>
      </p:sp>
      <p:pic>
        <p:nvPicPr>
          <p:cNvPr id="5" name="Symbol zastępczy zawartości 4">
            <a:extLst>
              <a:ext uri="{FF2B5EF4-FFF2-40B4-BE49-F238E27FC236}">
                <a16:creationId xmlns:a16="http://schemas.microsoft.com/office/drawing/2014/main" id="{335EDBDA-5D61-424A-AAA4-D10974A3FCEB}"/>
              </a:ext>
            </a:extLst>
          </p:cNvPr>
          <p:cNvPicPr>
            <a:picLocks noGrp="1" noChangeAspect="1"/>
          </p:cNvPicPr>
          <p:nvPr>
            <p:ph sz="quarter" idx="13"/>
          </p:nvPr>
        </p:nvPicPr>
        <p:blipFill>
          <a:blip r:embed="rId3"/>
          <a:stretch>
            <a:fillRect/>
          </a:stretch>
        </p:blipFill>
        <p:spPr>
          <a:xfrm>
            <a:off x="5230811" y="2765639"/>
            <a:ext cx="6433643" cy="3668650"/>
          </a:xfrm>
        </p:spPr>
      </p:pic>
      <p:sp>
        <p:nvSpPr>
          <p:cNvPr id="7" name="pole tekstowe 6">
            <a:extLst>
              <a:ext uri="{FF2B5EF4-FFF2-40B4-BE49-F238E27FC236}">
                <a16:creationId xmlns:a16="http://schemas.microsoft.com/office/drawing/2014/main" id="{F9DC9B5B-315E-4B2A-9D67-1F0A5A34C6DA}"/>
              </a:ext>
            </a:extLst>
          </p:cNvPr>
          <p:cNvSpPr txBox="1"/>
          <p:nvPr/>
        </p:nvSpPr>
        <p:spPr>
          <a:xfrm>
            <a:off x="5895218" y="6376689"/>
            <a:ext cx="6096000" cy="369332"/>
          </a:xfrm>
          <a:prstGeom prst="rect">
            <a:avLst/>
          </a:prstGeom>
          <a:noFill/>
        </p:spPr>
        <p:txBody>
          <a:bodyPr wrap="square">
            <a:spAutoFit/>
          </a:bodyPr>
          <a:lstStyle/>
          <a:p>
            <a:r>
              <a:rPr lang="pl-PL" err="1"/>
              <a:t>https</a:t>
            </a:r>
            <a:r>
              <a:rPr lang="pl-PL"/>
              <a:t>://</a:t>
            </a:r>
            <a:r>
              <a:rPr lang="pl-PL" err="1"/>
              <a:t>github.com</a:t>
            </a:r>
            <a:r>
              <a:rPr lang="pl-PL"/>
              <a:t>/</a:t>
            </a:r>
            <a:r>
              <a:rPr lang="pl-PL" err="1"/>
              <a:t>Azure</a:t>
            </a:r>
            <a:r>
              <a:rPr lang="pl-PL"/>
              <a:t>/</a:t>
            </a:r>
            <a:r>
              <a:rPr lang="pl-PL" err="1"/>
              <a:t>sg-aks-workshop</a:t>
            </a:r>
            <a:endParaRPr lang="pl-PL"/>
          </a:p>
        </p:txBody>
      </p:sp>
      <p:pic>
        <p:nvPicPr>
          <p:cNvPr id="6" name="Symbol zastępczy zawartości 4">
            <a:extLst>
              <a:ext uri="{FF2B5EF4-FFF2-40B4-BE49-F238E27FC236}">
                <a16:creationId xmlns:a16="http://schemas.microsoft.com/office/drawing/2014/main" id="{5DE9B947-8AEB-3347-9785-A4ED8308B7AA}"/>
              </a:ext>
            </a:extLst>
          </p:cNvPr>
          <p:cNvPicPr>
            <a:picLocks noChangeAspect="1"/>
          </p:cNvPicPr>
          <p:nvPr/>
        </p:nvPicPr>
        <p:blipFill>
          <a:blip r:embed="rId4"/>
          <a:stretch>
            <a:fillRect/>
          </a:stretch>
        </p:blipFill>
        <p:spPr>
          <a:xfrm>
            <a:off x="675748" y="1519832"/>
            <a:ext cx="4555063" cy="1901891"/>
          </a:xfrm>
          <a:prstGeom prst="rect">
            <a:avLst/>
          </a:prstGeom>
        </p:spPr>
      </p:pic>
      <p:sp>
        <p:nvSpPr>
          <p:cNvPr id="8" name="Symbol zastępczy zawartości 4">
            <a:extLst>
              <a:ext uri="{FF2B5EF4-FFF2-40B4-BE49-F238E27FC236}">
                <a16:creationId xmlns:a16="http://schemas.microsoft.com/office/drawing/2014/main" id="{F73F8420-0F35-0C45-8F24-4488E31A97F2}"/>
              </a:ext>
            </a:extLst>
          </p:cNvPr>
          <p:cNvSpPr txBox="1">
            <a:spLocks/>
          </p:cNvSpPr>
          <p:nvPr/>
        </p:nvSpPr>
        <p:spPr>
          <a:xfrm>
            <a:off x="902346" y="1246204"/>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tx2"/>
                </a:solidFill>
                <a:latin typeface="Open Sans" panose="020B0606030504020204" pitchFamily="34" charset="0"/>
                <a:ea typeface="Open Sans" panose="020B0606030504020204" pitchFamily="34" charset="0"/>
                <a:cs typeface="Open Sans" panose="020B0606030504020204" pitchFamily="34" charset="0"/>
              </a:rPr>
              <a:t>This is how we started?</a:t>
            </a:r>
          </a:p>
        </p:txBody>
      </p:sp>
      <p:sp>
        <p:nvSpPr>
          <p:cNvPr id="9" name="Symbol zastępczy zawartości 4">
            <a:extLst>
              <a:ext uri="{FF2B5EF4-FFF2-40B4-BE49-F238E27FC236}">
                <a16:creationId xmlns:a16="http://schemas.microsoft.com/office/drawing/2014/main" id="{BA714D74-40E2-EA40-988B-89FCD1D206A0}"/>
              </a:ext>
            </a:extLst>
          </p:cNvPr>
          <p:cNvSpPr txBox="1">
            <a:spLocks/>
          </p:cNvSpPr>
          <p:nvPr/>
        </p:nvSpPr>
        <p:spPr>
          <a:xfrm>
            <a:off x="5837618" y="2396307"/>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tx2"/>
                </a:solidFill>
                <a:latin typeface="Open Sans" panose="020B0606030504020204" pitchFamily="34" charset="0"/>
                <a:ea typeface="Open Sans" panose="020B0606030504020204" pitchFamily="34" charset="0"/>
                <a:cs typeface="Open Sans" panose="020B0606030504020204" pitchFamily="34" charset="0"/>
              </a:rPr>
              <a:t>This is how it may looks like!</a:t>
            </a:r>
          </a:p>
        </p:txBody>
      </p:sp>
    </p:spTree>
    <p:extLst>
      <p:ext uri="{BB962C8B-B14F-4D97-AF65-F5344CB8AC3E}">
        <p14:creationId xmlns:p14="http://schemas.microsoft.com/office/powerpoint/2010/main" val="372776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53183" y="2487072"/>
            <a:ext cx="9135572" cy="440185"/>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Summary:</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536295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10;&#10;Description automatically generated">
            <a:extLst>
              <a:ext uri="{FF2B5EF4-FFF2-40B4-BE49-F238E27FC236}">
                <a16:creationId xmlns:a16="http://schemas.microsoft.com/office/drawing/2014/main" id="{1073C998-ACEE-4246-9D06-9B71201C6E27}"/>
              </a:ext>
            </a:extLst>
          </p:cNvPr>
          <p:cNvPicPr>
            <a:picLocks noChangeAspect="1"/>
          </p:cNvPicPr>
          <p:nvPr/>
        </p:nvPicPr>
        <p:blipFill>
          <a:blip r:embed="rId2"/>
          <a:stretch>
            <a:fillRect/>
          </a:stretch>
        </p:blipFill>
        <p:spPr>
          <a:xfrm>
            <a:off x="-9144" y="0"/>
            <a:ext cx="12192000" cy="6858000"/>
          </a:xfrm>
          <a:prstGeom prst="rect">
            <a:avLst/>
          </a:prstGeom>
        </p:spPr>
      </p:pic>
      <p:cxnSp>
        <p:nvCxnSpPr>
          <p:cNvPr id="14" name="Straight Connector 13">
            <a:extLst>
              <a:ext uri="{FF2B5EF4-FFF2-40B4-BE49-F238E27FC236}">
                <a16:creationId xmlns:a16="http://schemas.microsoft.com/office/drawing/2014/main" id="{4C2E5CD2-1118-9F49-B656-505FB45379F3}"/>
              </a:ext>
            </a:extLst>
          </p:cNvPr>
          <p:cNvCxnSpPr>
            <a:cxnSpLocks/>
          </p:cNvCxnSpPr>
          <p:nvPr/>
        </p:nvCxnSpPr>
        <p:spPr>
          <a:xfrm>
            <a:off x="1544620" y="2931569"/>
            <a:ext cx="2236548" cy="0"/>
          </a:xfrm>
          <a:prstGeom prst="line">
            <a:avLst/>
          </a:prstGeom>
          <a:ln w="228600">
            <a:solidFill>
              <a:srgbClr val="CCFFF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3168AF-E011-374A-9243-F843C8027900}"/>
              </a:ext>
            </a:extLst>
          </p:cNvPr>
          <p:cNvSpPr txBox="1"/>
          <p:nvPr/>
        </p:nvSpPr>
        <p:spPr>
          <a:xfrm>
            <a:off x="1528214" y="2912250"/>
            <a:ext cx="9135572" cy="1453796"/>
          </a:xfrm>
          <a:prstGeom prst="rect">
            <a:avLst/>
          </a:prstGeom>
          <a:noFill/>
        </p:spPr>
        <p:txBody>
          <a:bodyPr vert="horz" wrap="square" lIns="0" tIns="0" rIns="0" bIns="0" rtlCol="0" anchor="t">
            <a:spAutoFit/>
          </a:bodyPr>
          <a:lstStyle/>
          <a:p>
            <a:pPr algn="ctr">
              <a:lnSpc>
                <a:spcPct val="130000"/>
              </a:lnSpc>
            </a:pPr>
            <a:r>
              <a:rPr lang="pl-PL" sz="8000" b="1">
                <a:solidFill>
                  <a:srgbClr val="00345D"/>
                </a:solidFill>
                <a:latin typeface="Montserrat" pitchFamily="2" charset="77"/>
              </a:rPr>
              <a:t>Q/A</a:t>
            </a:r>
          </a:p>
        </p:txBody>
      </p:sp>
      <p:pic>
        <p:nvPicPr>
          <p:cNvPr id="16" name="Graphic 15">
            <a:extLst>
              <a:ext uri="{FF2B5EF4-FFF2-40B4-BE49-F238E27FC236}">
                <a16:creationId xmlns:a16="http://schemas.microsoft.com/office/drawing/2014/main" id="{770C93AE-DDD1-7D48-8C92-B35A27787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2528" y="1331686"/>
            <a:ext cx="2263140" cy="542406"/>
          </a:xfrm>
          <a:prstGeom prst="rect">
            <a:avLst/>
          </a:prstGeom>
        </p:spPr>
      </p:pic>
    </p:spTree>
    <p:extLst>
      <p:ext uri="{BB962C8B-B14F-4D97-AF65-F5344CB8AC3E}">
        <p14:creationId xmlns:p14="http://schemas.microsoft.com/office/powerpoint/2010/main" val="348144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920317"/>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Securing AKS in Azure – how to make your service secure form day one!</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89897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40185"/>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AKS By default</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344150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DB162B-C5B7-4239-8BF9-D4B6BD50DBFE}"/>
              </a:ext>
            </a:extLst>
          </p:cNvPr>
          <p:cNvSpPr>
            <a:spLocks noGrp="1"/>
          </p:cNvSpPr>
          <p:nvPr>
            <p:ph type="title"/>
          </p:nvPr>
        </p:nvSpPr>
        <p:spPr/>
        <p:txBody>
          <a:bodyPr/>
          <a:lstStyle/>
          <a:p>
            <a:r>
              <a:rPr lang="en-US" dirty="0"/>
              <a:t>AKS by default </a:t>
            </a:r>
          </a:p>
        </p:txBody>
      </p:sp>
      <p:pic>
        <p:nvPicPr>
          <p:cNvPr id="5" name="Symbol zastępczy zawartości 4">
            <a:extLst>
              <a:ext uri="{FF2B5EF4-FFF2-40B4-BE49-F238E27FC236}">
                <a16:creationId xmlns:a16="http://schemas.microsoft.com/office/drawing/2014/main" id="{681C752D-0E6F-4413-AA2F-F080CB952F7E}"/>
              </a:ext>
            </a:extLst>
          </p:cNvPr>
          <p:cNvPicPr>
            <a:picLocks noGrp="1" noChangeAspect="1"/>
          </p:cNvPicPr>
          <p:nvPr>
            <p:ph sz="quarter" idx="13"/>
          </p:nvPr>
        </p:nvPicPr>
        <p:blipFill>
          <a:blip r:embed="rId2"/>
          <a:stretch>
            <a:fillRect/>
          </a:stretch>
        </p:blipFill>
        <p:spPr>
          <a:xfrm>
            <a:off x="746467" y="2214694"/>
            <a:ext cx="9959435" cy="4158397"/>
          </a:xfrm>
        </p:spPr>
      </p:pic>
    </p:spTree>
    <p:extLst>
      <p:ext uri="{BB962C8B-B14F-4D97-AF65-F5344CB8AC3E}">
        <p14:creationId xmlns:p14="http://schemas.microsoft.com/office/powerpoint/2010/main" val="58277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en-US" sz="2400" b="1">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b="1">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314155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35B619-45CC-41EA-87A7-83152D87EAF6}"/>
              </a:ext>
            </a:extLst>
          </p:cNvPr>
          <p:cNvSpPr>
            <a:spLocks noGrp="1"/>
          </p:cNvSpPr>
          <p:nvPr>
            <p:ph type="title"/>
          </p:nvPr>
        </p:nvSpPr>
        <p:spPr/>
        <p:txBody>
          <a:bodyPr/>
          <a:lstStyle/>
          <a:p>
            <a:r>
              <a:rPr lang="pl-PL">
                <a:latin typeface="Montserrat" pitchFamily="2" charset="77"/>
              </a:rPr>
              <a:t>AKS CIS Benchmark</a:t>
            </a:r>
          </a:p>
        </p:txBody>
      </p:sp>
      <p:sp>
        <p:nvSpPr>
          <p:cNvPr id="3" name="Symbol zastępczy zawartości 2">
            <a:extLst>
              <a:ext uri="{FF2B5EF4-FFF2-40B4-BE49-F238E27FC236}">
                <a16:creationId xmlns:a16="http://schemas.microsoft.com/office/drawing/2014/main" id="{F0984FAF-7911-4949-AA1D-5406AD8EAE32}"/>
              </a:ext>
            </a:extLst>
          </p:cNvPr>
          <p:cNvSpPr>
            <a:spLocks noGrp="1"/>
          </p:cNvSpPr>
          <p:nvPr>
            <p:ph sz="quarter" idx="13"/>
          </p:nvPr>
        </p:nvSpPr>
        <p:spPr>
          <a:xfrm>
            <a:off x="914087" y="1497051"/>
            <a:ext cx="10363826" cy="4871476"/>
          </a:xfrm>
        </p:spPr>
        <p:txBody>
          <a:bodyPr>
            <a:normAutofit lnSpcReduction="10000"/>
          </a:bodyPr>
          <a:lstStyle/>
          <a:p>
            <a:pPr>
              <a:buFont typeface="Wingdings" pitchFamily="2" charset="2"/>
              <a:buChar char="§"/>
            </a:pPr>
            <a:r>
              <a:rPr lang="en-US" sz="2200" b="1" cap="none">
                <a:latin typeface="Montserrat" pitchFamily="2" charset="77"/>
              </a:rPr>
              <a:t>CIS, Azure and community </a:t>
            </a:r>
            <a:r>
              <a:rPr lang="en-US" sz="2200" cap="none">
                <a:latin typeface="Montserrat" pitchFamily="2" charset="77"/>
              </a:rPr>
              <a:t>of cybersecurity experts collaborated to develop the </a:t>
            </a:r>
            <a:r>
              <a:rPr lang="en-US" sz="2200" cap="none">
                <a:latin typeface="Montserrat" pitchFamily="2" charset="77"/>
                <a:hlinkClick r:id="rId3"/>
              </a:rPr>
              <a:t>CIS azure kubernetes service (AKS) benchmark v1.0.0</a:t>
            </a:r>
            <a:endParaRPr lang="en-US" sz="2200">
              <a:latin typeface="Montserrat" pitchFamily="2" charset="77"/>
            </a:endParaRPr>
          </a:p>
          <a:p>
            <a:pPr>
              <a:buFont typeface="Wingdings" pitchFamily="2" charset="2"/>
              <a:buChar char="§"/>
            </a:pPr>
            <a:endParaRPr lang="en-US" sz="2200" cap="none">
              <a:latin typeface="Montserrat" pitchFamily="2" charset="77"/>
            </a:endParaRPr>
          </a:p>
          <a:p>
            <a:pPr>
              <a:buFont typeface="Wingdings" pitchFamily="2" charset="2"/>
              <a:buChar char="§"/>
            </a:pPr>
            <a:r>
              <a:rPr lang="en-US" sz="2200" cap="none">
                <a:latin typeface="Montserrat" pitchFamily="2" charset="77"/>
              </a:rPr>
              <a:t>Azure and CIS worked to ensure </a:t>
            </a:r>
            <a:r>
              <a:rPr lang="en-US" sz="2200" b="1" cap="none">
                <a:latin typeface="Montserrat" pitchFamily="2" charset="77"/>
              </a:rPr>
              <a:t>consistency</a:t>
            </a:r>
            <a:r>
              <a:rPr lang="en-US" sz="2200" cap="none">
                <a:latin typeface="Montserrat" pitchFamily="2" charset="77"/>
              </a:rPr>
              <a:t> with </a:t>
            </a:r>
            <a:r>
              <a:rPr lang="en-US" sz="2200" cap="none">
                <a:latin typeface="Montserrat" pitchFamily="2" charset="77"/>
                <a:hlinkClick r:id="rId4"/>
              </a:rPr>
              <a:t>azure security baseline for AKS</a:t>
            </a:r>
            <a:endParaRPr lang="en-US" sz="2200">
              <a:latin typeface="Montserrat" pitchFamily="2" charset="77"/>
            </a:endParaRPr>
          </a:p>
          <a:p>
            <a:pPr>
              <a:buFont typeface="Wingdings" pitchFamily="2" charset="2"/>
              <a:buChar char="§"/>
            </a:pPr>
            <a:endParaRPr lang="en-US" sz="2200" cap="none">
              <a:latin typeface="Montserrat" pitchFamily="2" charset="77"/>
            </a:endParaRPr>
          </a:p>
          <a:p>
            <a:pPr>
              <a:buFont typeface="Wingdings" pitchFamily="2" charset="2"/>
              <a:buChar char="§"/>
            </a:pPr>
            <a:r>
              <a:rPr lang="en-US" sz="2200" b="1" cap="none">
                <a:latin typeface="Montserrat" pitchFamily="2" charset="77"/>
              </a:rPr>
              <a:t>Highlights</a:t>
            </a:r>
            <a:r>
              <a:rPr lang="en-US" sz="2200" cap="none">
                <a:latin typeface="Montserrat" pitchFamily="2" charset="77"/>
              </a:rPr>
              <a:t>:</a:t>
            </a:r>
          </a:p>
          <a:p>
            <a:pPr lvl="1">
              <a:buFont typeface="Wingdings" pitchFamily="2" charset="2"/>
              <a:buChar char="§"/>
            </a:pPr>
            <a:r>
              <a:rPr lang="en-US" sz="2200" cap="none">
                <a:latin typeface="Montserrat" pitchFamily="2" charset="77"/>
              </a:rPr>
              <a:t>Restricting untrusted workloads</a:t>
            </a:r>
          </a:p>
          <a:p>
            <a:pPr lvl="1">
              <a:buFont typeface="Wingdings" pitchFamily="2" charset="2"/>
              <a:buChar char="§"/>
            </a:pPr>
            <a:r>
              <a:rPr lang="en-US" sz="2200" cap="none">
                <a:latin typeface="Montserrat" pitchFamily="2" charset="77"/>
              </a:rPr>
              <a:t>Role-based authentication (RBAC) and active directory</a:t>
            </a:r>
          </a:p>
          <a:p>
            <a:pPr lvl="1">
              <a:buFont typeface="Wingdings" pitchFamily="2" charset="2"/>
              <a:buChar char="§"/>
            </a:pPr>
            <a:r>
              <a:rPr lang="en-US" sz="2200" cap="none">
                <a:latin typeface="Montserrat" pitchFamily="2" charset="77"/>
              </a:rPr>
              <a:t>Access and identity options for Azure K8s Service</a:t>
            </a:r>
          </a:p>
          <a:p>
            <a:pPr marL="457200" lvl="1" indent="0">
              <a:buNone/>
            </a:pPr>
            <a:endParaRPr lang="en-US" sz="2200">
              <a:latin typeface="Montserrat" pitchFamily="2" charset="77"/>
            </a:endParaRPr>
          </a:p>
          <a:p>
            <a:pPr marL="0" indent="0">
              <a:buNone/>
            </a:pPr>
            <a:r>
              <a:rPr lang="en-US" sz="2200" cap="none">
                <a:latin typeface="Montserrat" pitchFamily="2" charset="77"/>
              </a:rPr>
              <a:t>This standard does not cover Control Plane as AKS is the managed cluster!</a:t>
            </a:r>
          </a:p>
          <a:p>
            <a:endParaRPr lang="pl-PL" cap="none"/>
          </a:p>
        </p:txBody>
      </p:sp>
    </p:spTree>
    <p:extLst>
      <p:ext uri="{BB962C8B-B14F-4D97-AF65-F5344CB8AC3E}">
        <p14:creationId xmlns:p14="http://schemas.microsoft.com/office/powerpoint/2010/main" val="1079517346"/>
      </p:ext>
    </p:extLst>
  </p:cSld>
  <p:clrMapOvr>
    <a:masterClrMapping/>
  </p:clrMapOvr>
</p:sld>
</file>

<file path=ppt/theme/theme1.xml><?xml version="1.0" encoding="utf-8"?>
<a:theme xmlns:a="http://schemas.openxmlformats.org/drawingml/2006/main" name="Office Theme">
  <a:themeElements>
    <a:clrScheme name="Motyw pakietu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TotalTime>
  <Words>2322</Words>
  <Application>Microsoft Office PowerPoint</Application>
  <PresentationFormat>Panoramiczny</PresentationFormat>
  <Paragraphs>430</Paragraphs>
  <Slides>47</Slides>
  <Notes>13</Notes>
  <HiddenSlides>3</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47</vt:i4>
      </vt:variant>
    </vt:vector>
  </HeadingPairs>
  <TitlesOfParts>
    <vt:vector size="58" baseType="lpstr">
      <vt:lpstr>Arial</vt:lpstr>
      <vt:lpstr>Calibri</vt:lpstr>
      <vt:lpstr>Calibri Light</vt:lpstr>
      <vt:lpstr>Consolas</vt:lpstr>
      <vt:lpstr>Courier</vt:lpstr>
      <vt:lpstr>Montserrat</vt:lpstr>
      <vt:lpstr>Open Sans</vt:lpstr>
      <vt:lpstr>Open Sans Semibold</vt:lpstr>
      <vt:lpstr>OverpassMono-Light</vt:lpstr>
      <vt:lpstr>Wingdings</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AKS by default </vt:lpstr>
      <vt:lpstr>Prezentacja programu PowerPoint</vt:lpstr>
      <vt:lpstr>AKS CIS Benchmark</vt:lpstr>
      <vt:lpstr>kube-bench</vt:lpstr>
      <vt:lpstr>AKS Health Check</vt:lpstr>
      <vt:lpstr>AKS Health Check</vt:lpstr>
      <vt:lpstr>Prezentacja programu PowerPoint</vt:lpstr>
      <vt:lpstr>AKS - Areas</vt:lpstr>
      <vt:lpstr>Proces wydań – propozycja </vt:lpstr>
      <vt:lpstr>AKS Network</vt:lpstr>
      <vt:lpstr>AKS - Service Accounts + RBAC</vt:lpstr>
      <vt:lpstr>Open Service Mesh</vt:lpstr>
      <vt:lpstr>Prezentacja programu PowerPoint</vt:lpstr>
      <vt:lpstr>Open Policy Agent (OPA)</vt:lpstr>
      <vt:lpstr>OPA K8s Implementation - Gatekeeper</vt:lpstr>
      <vt:lpstr>Gatekeeper components</vt:lpstr>
      <vt:lpstr>Gatekeeper Template</vt:lpstr>
      <vt:lpstr>Gatekeeper Constraint</vt:lpstr>
      <vt:lpstr>Prezentacja programu PowerPoint</vt:lpstr>
      <vt:lpstr>Azure Policy for AKS</vt:lpstr>
      <vt:lpstr>Policy Assignment</vt:lpstr>
      <vt:lpstr>Common build-in policiess</vt:lpstr>
      <vt:lpstr>AZURE POLICY</vt:lpstr>
      <vt:lpstr>Prezentacja programu PowerPoint</vt:lpstr>
      <vt:lpstr>Security Context</vt:lpstr>
      <vt:lpstr>Polaris benchmark</vt:lpstr>
      <vt:lpstr>Polaris Benchmark </vt:lpstr>
      <vt:lpstr>Prezentacja programu PowerPoint</vt:lpstr>
      <vt:lpstr>Network Policy</vt:lpstr>
      <vt:lpstr>Network Policy – implementation approach</vt:lpstr>
      <vt:lpstr>Network Policy</vt:lpstr>
      <vt:lpstr>Network Policy</vt:lpstr>
      <vt:lpstr>Network Policy</vt:lpstr>
      <vt:lpstr>Network Policy Sample</vt:lpstr>
      <vt:lpstr>Network Policy – How to visualize?</vt:lpstr>
      <vt:lpstr>Creating network policies from scratch</vt:lpstr>
      <vt:lpstr>Gadget</vt:lpstr>
      <vt:lpstr>Network Policy </vt:lpstr>
      <vt:lpstr>What’s next?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Strachocka Marta</dc:creator>
  <cp:lastModifiedBy>K P</cp:lastModifiedBy>
  <cp:revision>2</cp:revision>
  <dcterms:created xsi:type="dcterms:W3CDTF">2021-03-15T11:16:25Z</dcterms:created>
  <dcterms:modified xsi:type="dcterms:W3CDTF">2022-03-24T18:47:07Z</dcterms:modified>
</cp:coreProperties>
</file>